
<file path=[Content_Types].xml><?xml version="1.0" encoding="utf-8"?>
<Types xmlns="http://schemas.openxmlformats.org/package/2006/content-types">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tags/tag2.xml" ContentType="application/vnd.openxmlformats-officedocument.presentationml.tags+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tags/tag1.xml" ContentType="application/vnd.openxmlformats-officedocument.presentationml.tags+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vml" ContentType="application/vnd.openxmlformats-officedocument.vmlDrawing"/>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Lst>
  <p:notesMasterIdLst>
    <p:notesMasterId r:id="rId30"/>
  </p:notesMasterIdLst>
  <p:handoutMasterIdLst>
    <p:handoutMasterId r:id="rId31"/>
  </p:handoutMasterIdLst>
  <p:sldIdLst>
    <p:sldId id="335" r:id="rId3"/>
    <p:sldId id="330" r:id="rId4"/>
    <p:sldId id="351" r:id="rId5"/>
    <p:sldId id="271" r:id="rId6"/>
    <p:sldId id="380" r:id="rId7"/>
    <p:sldId id="415" r:id="rId8"/>
    <p:sldId id="394" r:id="rId9"/>
    <p:sldId id="395" r:id="rId10"/>
    <p:sldId id="396" r:id="rId11"/>
    <p:sldId id="397" r:id="rId12"/>
    <p:sldId id="398" r:id="rId13"/>
    <p:sldId id="400" r:id="rId14"/>
    <p:sldId id="401" r:id="rId15"/>
    <p:sldId id="402" r:id="rId16"/>
    <p:sldId id="409" r:id="rId17"/>
    <p:sldId id="410" r:id="rId18"/>
    <p:sldId id="417" r:id="rId19"/>
    <p:sldId id="418" r:id="rId20"/>
    <p:sldId id="419" r:id="rId21"/>
    <p:sldId id="388" r:id="rId22"/>
    <p:sldId id="389" r:id="rId23"/>
    <p:sldId id="390" r:id="rId24"/>
    <p:sldId id="391" r:id="rId25"/>
    <p:sldId id="392" r:id="rId26"/>
    <p:sldId id="393" r:id="rId27"/>
    <p:sldId id="290" r:id="rId28"/>
    <p:sldId id="288" r:id="rId29"/>
  </p:sldIdLst>
  <p:sldSz cx="9144000" cy="6858000" type="screen4x3"/>
  <p:notesSz cx="7010400" cy="9296400"/>
  <p:defaultTextStyle>
    <a:defPPr>
      <a:defRPr lang="en-US"/>
    </a:defPPr>
    <a:lvl1pPr algn="l" rtl="0" eaLnBrk="0" fontAlgn="base" hangingPunct="0">
      <a:spcBef>
        <a:spcPct val="0"/>
      </a:spcBef>
      <a:spcAft>
        <a:spcPct val="0"/>
      </a:spcAft>
      <a:defRPr sz="2000" b="1" kern="1200">
        <a:solidFill>
          <a:schemeClr val="accent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000" b="1" kern="1200">
        <a:solidFill>
          <a:schemeClr val="accent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000" b="1" kern="1200">
        <a:solidFill>
          <a:schemeClr val="accent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000" b="1" kern="1200">
        <a:solidFill>
          <a:schemeClr val="accent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000" b="1" kern="1200">
        <a:solidFill>
          <a:schemeClr val="accent1"/>
        </a:solidFill>
        <a:latin typeface="Times New Roman" pitchFamily="18" charset="0"/>
        <a:ea typeface="MS PGothic" pitchFamily="34" charset="-128"/>
        <a:cs typeface="+mn-cs"/>
      </a:defRPr>
    </a:lvl5pPr>
    <a:lvl6pPr marL="2286000" algn="l" defTabSz="914400" rtl="0" eaLnBrk="1" latinLnBrk="0" hangingPunct="1">
      <a:defRPr sz="2000" b="1" kern="1200">
        <a:solidFill>
          <a:schemeClr val="accent1"/>
        </a:solidFill>
        <a:latin typeface="Times New Roman" pitchFamily="18" charset="0"/>
        <a:ea typeface="MS PGothic" pitchFamily="34" charset="-128"/>
        <a:cs typeface="+mn-cs"/>
      </a:defRPr>
    </a:lvl6pPr>
    <a:lvl7pPr marL="2743200" algn="l" defTabSz="914400" rtl="0" eaLnBrk="1" latinLnBrk="0" hangingPunct="1">
      <a:defRPr sz="2000" b="1" kern="1200">
        <a:solidFill>
          <a:schemeClr val="accent1"/>
        </a:solidFill>
        <a:latin typeface="Times New Roman" pitchFamily="18" charset="0"/>
        <a:ea typeface="MS PGothic" pitchFamily="34" charset="-128"/>
        <a:cs typeface="+mn-cs"/>
      </a:defRPr>
    </a:lvl7pPr>
    <a:lvl8pPr marL="3200400" algn="l" defTabSz="914400" rtl="0" eaLnBrk="1" latinLnBrk="0" hangingPunct="1">
      <a:defRPr sz="2000" b="1" kern="1200">
        <a:solidFill>
          <a:schemeClr val="accent1"/>
        </a:solidFill>
        <a:latin typeface="Times New Roman" pitchFamily="18" charset="0"/>
        <a:ea typeface="MS PGothic" pitchFamily="34" charset="-128"/>
        <a:cs typeface="+mn-cs"/>
      </a:defRPr>
    </a:lvl8pPr>
    <a:lvl9pPr marL="3657600" algn="l" defTabSz="914400" rtl="0" eaLnBrk="1" latinLnBrk="0" hangingPunct="1">
      <a:defRPr sz="2000" b="1" kern="1200">
        <a:solidFill>
          <a:schemeClr val="accent1"/>
        </a:solidFill>
        <a:latin typeface="Times New Roman" pitchFamily="18"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66"/>
    <a:srgbClr val="003366"/>
    <a:srgbClr val="0000FF"/>
    <a:srgbClr val="FFFF00"/>
    <a:srgbClr val="0066CC"/>
    <a:srgbClr val="009900"/>
    <a:srgbClr val="9966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17" autoAdjust="0"/>
    <p:restoredTop sz="90827" autoAdjust="0"/>
  </p:normalViewPr>
  <p:slideViewPr>
    <p:cSldViewPr>
      <p:cViewPr>
        <p:scale>
          <a:sx n="75" d="100"/>
          <a:sy n="75" d="100"/>
        </p:scale>
        <p:origin x="-955" y="-30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b="0">
                <a:solidFill>
                  <a:schemeClr val="tx1"/>
                </a:solidFill>
                <a:latin typeface="Arial" charset="0"/>
              </a:defRPr>
            </a:lvl1pPr>
          </a:lstStyle>
          <a:p>
            <a:endParaRPr lang="zh-CN" altLang="en-US"/>
          </a:p>
        </p:txBody>
      </p:sp>
      <p:sp>
        <p:nvSpPr>
          <p:cNvPr id="9625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b="0">
                <a:solidFill>
                  <a:schemeClr val="tx1"/>
                </a:solidFill>
                <a:latin typeface="Arial" charset="0"/>
              </a:defRPr>
            </a:lvl1pPr>
          </a:lstStyle>
          <a:p>
            <a:endParaRPr lang="zh-CN" altLang="en-US"/>
          </a:p>
        </p:txBody>
      </p:sp>
      <p:sp>
        <p:nvSpPr>
          <p:cNvPr id="9626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b="0">
                <a:solidFill>
                  <a:schemeClr val="tx1"/>
                </a:solidFill>
                <a:latin typeface="Arial" charset="0"/>
              </a:defRPr>
            </a:lvl1pPr>
          </a:lstStyle>
          <a:p>
            <a:endParaRPr lang="zh-CN" altLang="en-US"/>
          </a:p>
        </p:txBody>
      </p:sp>
      <p:sp>
        <p:nvSpPr>
          <p:cNvPr id="9626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b="0">
                <a:solidFill>
                  <a:schemeClr val="tx1"/>
                </a:solidFill>
                <a:latin typeface="Arial" charset="0"/>
              </a:defRPr>
            </a:lvl1pPr>
          </a:lstStyle>
          <a:p>
            <a:fld id="{F77B9A8A-4143-4C86-A4CC-F3FF7A20AF18}" type="slidenum">
              <a:rPr lang="zh-CN" altLang="en-US"/>
              <a:pPr/>
              <a:t>‹#›</a:t>
            </a:fld>
            <a:endParaRPr lang="en-US" altLang="zh-CN"/>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defTabSz="931863" eaLnBrk="1" hangingPunct="1">
              <a:defRPr sz="1200" b="0">
                <a:solidFill>
                  <a:schemeClr val="tx1"/>
                </a:solidFill>
                <a:latin typeface="Arial" charset="0"/>
              </a:defRPr>
            </a:lvl1pPr>
          </a:lstStyle>
          <a:p>
            <a:endParaRPr lang="zh-CN" altLang="en-US"/>
          </a:p>
        </p:txBody>
      </p:sp>
      <p:sp>
        <p:nvSpPr>
          <p:cNvPr id="92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lvl1pPr algn="r" defTabSz="931863" eaLnBrk="1" hangingPunct="1">
              <a:defRPr sz="1200" b="0">
                <a:solidFill>
                  <a:schemeClr val="tx1"/>
                </a:solidFill>
                <a:latin typeface="Arial" charset="0"/>
              </a:defRPr>
            </a:lvl1pPr>
          </a:lstStyle>
          <a:p>
            <a:endParaRPr lang="zh-CN" altLang="en-US"/>
          </a:p>
        </p:txBody>
      </p:sp>
      <p:sp>
        <p:nvSpPr>
          <p:cNvPr id="2253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3177" tIns="46589" rIns="93177" bIns="465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92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defTabSz="931863" eaLnBrk="1" hangingPunct="1">
              <a:defRPr sz="1200" b="0">
                <a:solidFill>
                  <a:schemeClr val="tx1"/>
                </a:solidFill>
                <a:latin typeface="Arial" charset="0"/>
              </a:defRPr>
            </a:lvl1pPr>
          </a:lstStyle>
          <a:p>
            <a:endParaRPr lang="zh-CN" altLang="en-US"/>
          </a:p>
        </p:txBody>
      </p:sp>
      <p:sp>
        <p:nvSpPr>
          <p:cNvPr id="92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3177" tIns="46589" rIns="93177" bIns="46589" numCol="1" anchor="b" anchorCtr="0" compatLnSpc="1">
            <a:prstTxWarp prst="textNoShape">
              <a:avLst/>
            </a:prstTxWarp>
          </a:bodyPr>
          <a:lstStyle>
            <a:lvl1pPr algn="r" defTabSz="931863" eaLnBrk="1" hangingPunct="1">
              <a:defRPr sz="1200" b="0">
                <a:solidFill>
                  <a:schemeClr val="tx1"/>
                </a:solidFill>
                <a:latin typeface="Arial" charset="0"/>
              </a:defRPr>
            </a:lvl1pPr>
          </a:lstStyle>
          <a:p>
            <a:fld id="{F6CDE781-F174-4E0D-8F7C-4E54B79694A9}" type="slidenum">
              <a:rPr lang="zh-CN" altLang="en-US"/>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87BA1F80-9A85-4196-9E1D-7C378008FF74}" type="slidenum">
              <a:rPr lang="zh-CN" altLang="en-US" sz="1200" b="0">
                <a:solidFill>
                  <a:schemeClr val="tx1"/>
                </a:solidFill>
                <a:latin typeface="Arial" charset="0"/>
              </a:rPr>
              <a:pPr algn="r" defTabSz="931863" eaLnBrk="1" hangingPunct="1"/>
              <a:t>1</a:t>
            </a:fld>
            <a:endParaRPr lang="en-US" altLang="zh-CN" sz="1200" b="0">
              <a:solidFill>
                <a:schemeClr val="tx1"/>
              </a:solidFill>
              <a:latin typeface="Arial" charset="0"/>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en-US" altLang="zh-CN" smtClean="0"/>
              <a:t>After several years of effort, in January 2009, the 1.6 meter New Solar Telescope attained its first light at Big Bear Lake, California. (Now, the NST is undergoing its commissioning phase.) When celebrating the NST’s success, I would like to salute all these NST builders and collaborators. A number of engineers and scientists made solid contribution to this project.</a:t>
            </a:r>
          </a:p>
          <a:p>
            <a:pPr eaLnBrk="1" hangingPunct="1"/>
            <a:endParaRPr lang="en-US" altLang="zh-CN" smtClean="0"/>
          </a:p>
          <a:p>
            <a:pPr eaLnBrk="1" hangingPunct="1"/>
            <a:endParaRPr lang="en-US" altLang="zh-CN" smtClean="0"/>
          </a:p>
          <a:p>
            <a:pPr eaLnBrk="1" hangingPunct="1"/>
            <a:endParaRPr lang="en-US" altLang="zh-C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Rot="1" noChangeAspect="1" noChangeArrowheads="1" noTextEdit="1"/>
          </p:cNvSpPr>
          <p:nvPr>
            <p:ph type="sldImg"/>
          </p:nvPr>
        </p:nvSpPr>
        <p:spPr>
          <a:xfrm>
            <a:off x="641350" y="238125"/>
            <a:ext cx="2840038" cy="2130425"/>
          </a:xfrm>
          <a:ln/>
        </p:spPr>
      </p:sp>
      <p:sp>
        <p:nvSpPr>
          <p:cNvPr id="311299" name="Rectangle 3"/>
          <p:cNvSpPr>
            <a:spLocks noGrp="1" noChangeArrowheads="1"/>
          </p:cNvSpPr>
          <p:nvPr>
            <p:ph type="body" idx="1"/>
          </p:nvPr>
        </p:nvSpPr>
        <p:spPr>
          <a:xfrm>
            <a:off x="230188" y="2674938"/>
            <a:ext cx="6488112" cy="6264275"/>
          </a:xfrm>
          <a:noFill/>
          <a:ln/>
        </p:spPr>
        <p:txBody>
          <a:bodyPr/>
          <a:lstStyle/>
          <a:p>
            <a:pPr eaLnBrk="1" hangingPunct="1"/>
            <a:r>
              <a:rPr lang="en-US" altLang="zh-CN" smtClean="0">
                <a:solidFill>
                  <a:srgbClr val="000066"/>
                </a:solidFill>
              </a:rPr>
              <a:t>Simulation performed by Dr. Rimele also demonstrate this point.( This is why we need to develop the 2</a:t>
            </a:r>
            <a:r>
              <a:rPr lang="en-US" altLang="zh-CN" baseline="30000" smtClean="0">
                <a:solidFill>
                  <a:srgbClr val="000066"/>
                </a:solidFill>
              </a:rPr>
              <a:t>nd</a:t>
            </a:r>
            <a:r>
              <a:rPr lang="en-US" altLang="zh-CN" smtClean="0">
                <a:solidFill>
                  <a:srgbClr val="000066"/>
                </a:solidFill>
              </a:rPr>
              <a:t> generation AO). AO-308 will integrate a SH wfs with 308 sub-apertures and a DM with 357 actuators. AS of now, AO-308 has been installed in the Coude lab for commissioning. It will be running side-by-side with AO-76 for a while, and next year it will fully replace the current AO-76.</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A997AC58-808C-42C6-85DA-5D1BDF1ADC99}" type="slidenum">
              <a:rPr lang="zh-CN" altLang="en-US" sz="1200" b="0">
                <a:solidFill>
                  <a:schemeClr val="tx1"/>
                </a:solidFill>
                <a:latin typeface="Arial" charset="0"/>
              </a:rPr>
              <a:pPr algn="r" defTabSz="931863" eaLnBrk="1" hangingPunct="1"/>
              <a:t>11</a:t>
            </a:fld>
            <a:endParaRPr lang="en-US" altLang="zh-CN" sz="1200" b="0">
              <a:solidFill>
                <a:schemeClr val="tx1"/>
              </a:solidFill>
              <a:latin typeface="Arial" charset="0"/>
            </a:endParaRPr>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r>
              <a:rPr lang="en-US" altLang="zh-CN" smtClean="0"/>
              <a:t>Traditional AO systems, such as AO-76 and AO-308 confine diffraction limited observations to the isoplanatic patch (6" at 500 nm on average in summer) with a gradual roll-off away from the patch. Look at this AO-76 corrected image, the central part within the isoplanatic patch looks pretty sharp, while the image is getting blur in the periphery. In collaboration with NSO and KIS, we are actively developing the 3</a:t>
            </a:r>
            <a:r>
              <a:rPr lang="en-US" altLang="zh-CN" baseline="30000" smtClean="0"/>
              <a:t>rd</a:t>
            </a:r>
            <a:r>
              <a:rPr lang="en-US" altLang="zh-CN" smtClean="0"/>
              <a:t> generation AO: MCAO. It will enable diffraction limited observations over an extended field (like 1-2 min in the visible). MCAO will employ two DMs to correct the turbulence in the ground layer (&lt; 500 m), and the boundary layer (3-6 km) respectively. First light of the NST MCAO system is expected in Summer 2013 with regular operation in Summer 2014.</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64" tIns="46582" rIns="93164" bIns="46582" anchor="b"/>
          <a:lstStyle/>
          <a:p>
            <a:pPr algn="r" defTabSz="931863" eaLnBrk="1" hangingPunct="1"/>
            <a:fld id="{C91B6983-4A3E-4A0A-8151-67D27C59D4A4}" type="slidenum">
              <a:rPr lang="zh-CN" altLang="en-US" sz="1200" b="0">
                <a:solidFill>
                  <a:schemeClr val="tx1"/>
                </a:solidFill>
                <a:latin typeface="Arial" charset="0"/>
              </a:rPr>
              <a:pPr algn="r" defTabSz="931863" eaLnBrk="1" hangingPunct="1"/>
              <a:t>12</a:t>
            </a:fld>
            <a:endParaRPr lang="en-US" altLang="zh-CN" sz="1200" b="0">
              <a:solidFill>
                <a:schemeClr val="tx1"/>
              </a:solidFill>
              <a:latin typeface="Arial" charset="0"/>
            </a:endParaRPr>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lIns="93164" tIns="46582" rIns="93164" bIns="46582"/>
          <a:lstStyle/>
          <a:p>
            <a:r>
              <a:rPr lang="en-US" altLang="zh-CN" smtClean="0"/>
              <a:t>AO-corrected beam will be channeled into scientific instruments in Coude Lab. (Besides the BFI for photometric observation, we developed the IR imaging magnetograph,) the IRIM is one of them for the measurement of solar magnetic field. IRIM is based on an NIR Fabry-Perot interferometer which provides 0.1 A band-pass in a telecentric configuration. A Lyot filter and an interference filter act as the lobe-sorting filter.</a:t>
            </a:r>
          </a:p>
          <a:p>
            <a:r>
              <a:rPr lang="en-US" altLang="zh-CN" smtClean="0"/>
              <a:t>As of now, IRIM only focuses on an infrared spectral line pair at 1.56 um. A dual beam design was adopted to minimize seeing-induced crosstalk. Available FOV is 50” by 25”. Vector spectropolarimetry cadence is less than 1 min.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ln/>
        </p:spPr>
        <p:txBody>
          <a:bodyPr/>
          <a:lstStyle/>
          <a:p>
            <a:r>
              <a:rPr lang="en-US" altLang="zh-CN" smtClean="0"/>
              <a:t>IRIM has been put into routine operation. Here is one sample of vector magnetic field measurement with IRIM. What we are doing is to further optimize calibration system and integrate Stokes inversion code to the spectropolarimetry profiles.</a:t>
            </a:r>
          </a:p>
          <a:p>
            <a:r>
              <a:rPr lang="en-US" smtClean="0"/>
              <a:t>Calibrated IRIM VMG  (7 Sept. 2011) in Fe I 1564.85 nm w/o Image Reconstruction.</a:t>
            </a:r>
          </a:p>
          <a:p>
            <a:r>
              <a:rPr lang="en-US" smtClean="0"/>
              <a:t>“IRIM” LoS Magnetogram (1.0830 </a:t>
            </a:r>
            <a:r>
              <a:rPr lang="en-US" smtClean="0">
                <a:solidFill>
                  <a:srgbClr val="000000"/>
                </a:solidFill>
                <a:latin typeface="Symbol" pitchFamily="18" charset="2"/>
              </a:rPr>
              <a:t>m</a:t>
            </a:r>
            <a:r>
              <a:rPr lang="en-US" smtClean="0">
                <a:solidFill>
                  <a:srgbClr val="000000"/>
                </a:solidFill>
              </a:rPr>
              <a:t>m)</a:t>
            </a:r>
            <a:r>
              <a:rPr lang="en-US" smtClean="0"/>
              <a:t> &amp; AIA/SDO 171 A (10 Feb. 2012),</a:t>
            </a:r>
          </a:p>
          <a:p>
            <a:r>
              <a:rPr lang="en-US" altLang="zh-CN" smtClean="0"/>
              <a:t>Right now, we are working on the polarization calibration with collaboration with Dr. Elmore.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D7CB33A2-4FD1-4D58-9829-643BAA8B5FC9}" type="slidenum">
              <a:rPr lang="zh-CN" altLang="en-US" sz="1200" b="0">
                <a:solidFill>
                  <a:schemeClr val="tx1"/>
                </a:solidFill>
                <a:latin typeface="Arial" charset="0"/>
              </a:rPr>
              <a:pPr algn="r" defTabSz="931863" eaLnBrk="1" hangingPunct="1"/>
              <a:t>14</a:t>
            </a:fld>
            <a:endParaRPr lang="en-US" altLang="zh-CN" sz="1200" b="0">
              <a:solidFill>
                <a:schemeClr val="tx1"/>
              </a:solidFill>
              <a:latin typeface="Arial" charset="0"/>
            </a:endParaRPr>
          </a:p>
        </p:txBody>
      </p:sp>
      <p:sp>
        <p:nvSpPr>
          <p:cNvPr id="321539" name="Rectangle 2"/>
          <p:cNvSpPr>
            <a:spLocks noGrp="1" noRot="1" noChangeAspect="1" noChangeArrowheads="1" noTextEdit="1"/>
          </p:cNvSpPr>
          <p:nvPr>
            <p:ph type="sldImg"/>
          </p:nvPr>
        </p:nvSpPr>
        <p:spPr>
          <a:ln/>
        </p:spPr>
      </p:sp>
      <p:sp>
        <p:nvSpPr>
          <p:cNvPr id="321540" name="Rectangle 3"/>
          <p:cNvSpPr>
            <a:spLocks noGrp="1" noChangeArrowheads="1"/>
          </p:cNvSpPr>
          <p:nvPr>
            <p:ph type="body" idx="1"/>
          </p:nvPr>
        </p:nvSpPr>
        <p:spPr>
          <a:noFill/>
          <a:ln/>
        </p:spPr>
        <p:txBody>
          <a:bodyPr/>
          <a:lstStyle/>
          <a:p>
            <a:pPr eaLnBrk="1" hangingPunct="1"/>
            <a:r>
              <a:rPr lang="en-US" altLang="zh-CN" smtClean="0"/>
              <a:t>IRIM has several unsatisfied limitations. For example, FOV is only 50” by 25” which is not sufficient to observe flares. Transmission is low due to the Lyot filter. The typical exposure time exceed 180 ms. Again, IRIM can only observe a narrow wavelength region at 1.56 micron.</a:t>
            </a:r>
          </a:p>
          <a:p>
            <a:pPr eaLnBrk="1" hangingPunct="1"/>
            <a:r>
              <a:rPr lang="en-US" altLang="zh-CN" smtClean="0"/>
              <a:t>These drawbacks push us to upgrade the IRIM to NIR imaging spectropolarimeter. NIRIS will base on dual FPI with apertures of 100 mm and operate from 1-1.6 um. FOV will be extended to 85”. Since the Lyot filter is replaced by a high-throughput FPI, the exposure time is significantly reduced by a factor of six times. Vector spectropolarimetry cadence will be less than 10 s.</a:t>
            </a:r>
          </a:p>
          <a:p>
            <a:pPr eaLnBrk="1" hangingPunct="1"/>
            <a:r>
              <a:rPr lang="en-US" altLang="zh-CN" smtClean="0"/>
              <a:t>NIRIS will focuses on two spectral lines: one is on photosphere, 1.56 mu, the other is on chromosphere, 10830 line. Using our Lyot filter, we have performed some polarimetry measurement with HeI 10830. The left panel shows an active region in AIA 171. The white box indicates the FOV of the right two panels which are Stokes I and V.</a:t>
            </a:r>
          </a:p>
          <a:p>
            <a:pPr eaLnBrk="1" hangingPunct="1"/>
            <a:r>
              <a:rPr lang="en-US" altLang="zh-CN" smtClean="0"/>
              <a:t>These figures show the optical design of the NIRIS and simulation of parasitic light as a function of two etalon cavities.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FD5C8CB3-9B13-42B7-A340-D13AD1D2F36D}" type="slidenum">
              <a:rPr lang="zh-CN" altLang="en-US" sz="1200" b="0">
                <a:solidFill>
                  <a:schemeClr val="tx1"/>
                </a:solidFill>
                <a:latin typeface="Arial" charset="0"/>
              </a:rPr>
              <a:pPr algn="r" defTabSz="931863" eaLnBrk="1" hangingPunct="1"/>
              <a:t>15</a:t>
            </a:fld>
            <a:endParaRPr lang="en-US" altLang="zh-CN" sz="1200" b="0">
              <a:solidFill>
                <a:schemeClr val="tx1"/>
              </a:solidFill>
              <a:latin typeface="Arial" charset="0"/>
            </a:endParaRPr>
          </a:p>
        </p:txBody>
      </p:sp>
      <p:sp>
        <p:nvSpPr>
          <p:cNvPr id="339971" name="Rectangle 2"/>
          <p:cNvSpPr>
            <a:spLocks noGrp="1" noRot="1" noChangeAspect="1" noChangeArrowheads="1" noTextEdit="1"/>
          </p:cNvSpPr>
          <p:nvPr>
            <p:ph type="sldImg"/>
          </p:nvPr>
        </p:nvSpPr>
        <p:spPr>
          <a:ln/>
        </p:spPr>
      </p:sp>
      <p:sp>
        <p:nvSpPr>
          <p:cNvPr id="339972" name="Rectangle 3"/>
          <p:cNvSpPr>
            <a:spLocks noGrp="1" noChangeArrowheads="1"/>
          </p:cNvSpPr>
          <p:nvPr>
            <p:ph type="body" idx="1"/>
          </p:nvPr>
        </p:nvSpPr>
        <p:spPr>
          <a:noFill/>
          <a:ln/>
        </p:spPr>
        <p:txBody>
          <a:bodyPr/>
          <a:lstStyle/>
          <a:p>
            <a:pPr eaLnBrk="1" hangingPunct="1"/>
            <a:r>
              <a:rPr lang="en-US" altLang="zh-CN" smtClean="0"/>
              <a:t>After AO-308 is put into operation, we will install VIS, a visible Fabry-Perot based spectrometer. A single Fabry-Perot interferometer is set up in a telecentric optical configuration to offer a 0.06 A band-pass. The currently available lines include Ha, iron 630 and D2. This movie illustrates a typical spectroscopy observation with a scanning over Ha line.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70D6651F-B50A-4E4A-8B89-7009B9E77B0E}" type="slidenum">
              <a:rPr lang="zh-CN" altLang="en-US" sz="1200" b="0">
                <a:solidFill>
                  <a:schemeClr val="tx1"/>
                </a:solidFill>
                <a:latin typeface="Arial" charset="0"/>
              </a:rPr>
              <a:pPr algn="r" defTabSz="931863" eaLnBrk="1" hangingPunct="1"/>
              <a:t>16</a:t>
            </a:fld>
            <a:endParaRPr lang="en-US" altLang="zh-CN" sz="1200" b="0">
              <a:solidFill>
                <a:schemeClr val="tx1"/>
              </a:solidFill>
              <a:latin typeface="Arial" charset="0"/>
            </a:endParaRPr>
          </a:p>
        </p:txBody>
      </p:sp>
      <p:sp>
        <p:nvSpPr>
          <p:cNvPr id="342019" name="Rectangle 2"/>
          <p:cNvSpPr>
            <a:spLocks noGrp="1" noRot="1" noChangeAspect="1" noChangeArrowheads="1" noTextEdit="1"/>
          </p:cNvSpPr>
          <p:nvPr>
            <p:ph type="sldImg"/>
          </p:nvPr>
        </p:nvSpPr>
        <p:spPr>
          <a:ln/>
        </p:spPr>
      </p:sp>
      <p:sp>
        <p:nvSpPr>
          <p:cNvPr id="342020" name="Rectangle 3"/>
          <p:cNvSpPr>
            <a:spLocks noGrp="1" noChangeArrowheads="1"/>
          </p:cNvSpPr>
          <p:nvPr>
            <p:ph type="body" idx="1"/>
          </p:nvPr>
        </p:nvSpPr>
        <p:spPr>
          <a:noFill/>
          <a:ln/>
        </p:spPr>
        <p:txBody>
          <a:bodyPr/>
          <a:lstStyle/>
          <a:p>
            <a:pPr eaLnBrk="1" hangingPunct="1"/>
            <a:r>
              <a:rPr lang="en-US" altLang="zh-CN" smtClean="0"/>
              <a:t>The last available instrument is FISS – Fast imaging solar spectrograph. FISS is a collaboration between the BBSO and Korean solar community. The purpose of this instrument is to study the fine structure and its dynamics of chromosphere especially with two important spectral lines: Ha and calcium 8542. It is a routine operating instrument.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58C54C66-40AB-44DD-9405-0286AEB4FB5D}" type="slidenum">
              <a:rPr lang="zh-CN" altLang="en-US" sz="1200" b="0">
                <a:solidFill>
                  <a:schemeClr val="tx1"/>
                </a:solidFill>
                <a:latin typeface="Arial" charset="0"/>
              </a:rPr>
              <a:pPr algn="r" defTabSz="931863" eaLnBrk="1" hangingPunct="1"/>
              <a:t>17</a:t>
            </a:fld>
            <a:endParaRPr lang="en-US" altLang="zh-CN" sz="1200" b="0">
              <a:solidFill>
                <a:schemeClr val="tx1"/>
              </a:solidFill>
              <a:latin typeface="Arial" charset="0"/>
            </a:endParaRPr>
          </a:p>
        </p:txBody>
      </p:sp>
      <p:sp>
        <p:nvSpPr>
          <p:cNvPr id="354307" name="Rectangle 2"/>
          <p:cNvSpPr>
            <a:spLocks noGrp="1" noRot="1" noChangeAspect="1" noChangeArrowheads="1" noTextEdit="1"/>
          </p:cNvSpPr>
          <p:nvPr>
            <p:ph type="sldImg"/>
          </p:nvPr>
        </p:nvSpPr>
        <p:spPr>
          <a:ln/>
        </p:spPr>
      </p:sp>
      <p:sp>
        <p:nvSpPr>
          <p:cNvPr id="354308" name="Rectangle 3"/>
          <p:cNvSpPr>
            <a:spLocks noGrp="1" noChangeArrowheads="1"/>
          </p:cNvSpPr>
          <p:nvPr>
            <p:ph type="body" idx="1"/>
          </p:nvPr>
        </p:nvSpPr>
        <p:spPr>
          <a:noFill/>
          <a:ln/>
        </p:spPr>
        <p:txBody>
          <a:bodyPr/>
          <a:lstStyle/>
          <a:p>
            <a:pPr eaLnBrk="1" hangingPunct="1"/>
            <a:r>
              <a:rPr lang="en-US" altLang="zh-CN" smtClean="0"/>
              <a:t>CYRA is a cryogenic IR spectrograph operating over a spectral range from 2 to 5 um. This wavelength region is very challenging and has not been well exploited.</a:t>
            </a:r>
          </a:p>
          <a:p>
            <a:pPr eaLnBrk="1" hangingPunct="1"/>
            <a:r>
              <a:rPr lang="en-US" altLang="zh-CN" smtClean="0"/>
              <a:t>In contrast to the traditional solar IR spectrograph in operation, CYRA is based on fully cold optics. In another words, all components including slit, collimator, grating, order sorting filters and detector will be placed in a cryostat and are cooled to a very low temperature around 77 K. In this case, we can tremendously minimize thermal background emission.</a:t>
            </a:r>
          </a:p>
          <a:p>
            <a:pPr eaLnBrk="1" hangingPunct="1"/>
            <a:r>
              <a:rPr lang="en-US" altLang="zh-CN" smtClean="0"/>
              <a:t>NIR bands of interest include a couple of high zeeman sensitivity photosphere lines and several promising chromosphere lines.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2899BF50-A6AA-46E2-BC62-C0879B00B97F}" type="slidenum">
              <a:rPr lang="zh-CN" altLang="en-US" sz="1200" b="0">
                <a:solidFill>
                  <a:schemeClr val="tx1"/>
                </a:solidFill>
                <a:latin typeface="Arial" charset="0"/>
              </a:rPr>
              <a:pPr algn="r" defTabSz="931863" eaLnBrk="1" hangingPunct="1"/>
              <a:t>18</a:t>
            </a:fld>
            <a:endParaRPr lang="en-US" altLang="zh-CN" sz="1200" b="0">
              <a:solidFill>
                <a:schemeClr val="tx1"/>
              </a:solidFill>
              <a:latin typeface="Arial" charset="0"/>
            </a:endParaRPr>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pPr eaLnBrk="1" hangingPunct="1"/>
            <a:r>
              <a:rPr lang="en-US" altLang="zh-CN" smtClean="0"/>
              <a:t>At present, CYRA is in its construction phase. These figures show the optical layout and mechanical design of the CYRA. This nice coffin is the cryostat of the CYRA, which need to pumped into vaccum. Three stages compressor keep the operating temperature of the cryostat down to 77K and IRFPA to 35 K. </a:t>
            </a:r>
          </a:p>
          <a:p>
            <a:pPr eaLnBrk="1" hangingPunct="1"/>
            <a:r>
              <a:rPr lang="en-US" altLang="zh-CN" smtClean="0"/>
              <a:t>The spectrograph will operate over a range from 1 to 5 um. Spectral resolving power is larger than 10 to the power of 5. Dual beam differential polarimetry will be required to minimize seeing-caused polarization. In addition, the hardware outside the cryostat include correlation tracker, image rotator and scanner, slit-jaw imaging and guiding system…</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D106DA84-F5AB-47A5-8FA7-205B89C29A53}" type="slidenum">
              <a:rPr lang="zh-CN" altLang="en-US" sz="1200" b="0">
                <a:solidFill>
                  <a:schemeClr val="tx1"/>
                </a:solidFill>
                <a:latin typeface="Arial" charset="0"/>
              </a:rPr>
              <a:pPr algn="r" defTabSz="931863" eaLnBrk="1" hangingPunct="1"/>
              <a:t>19</a:t>
            </a:fld>
            <a:endParaRPr lang="en-US" altLang="zh-CN" sz="1200" b="0">
              <a:solidFill>
                <a:schemeClr val="tx1"/>
              </a:solidFill>
              <a:latin typeface="Arial" charset="0"/>
            </a:endParaRPr>
          </a:p>
        </p:txBody>
      </p:sp>
      <p:sp>
        <p:nvSpPr>
          <p:cNvPr id="358403" name="Rectangle 2"/>
          <p:cNvSpPr>
            <a:spLocks noGrp="1" noRot="1" noChangeAspect="1" noChangeArrowheads="1" noTextEdit="1"/>
          </p:cNvSpPr>
          <p:nvPr>
            <p:ph type="sldImg"/>
          </p:nvPr>
        </p:nvSpPr>
        <p:spPr>
          <a:ln/>
        </p:spPr>
      </p:sp>
      <p:sp>
        <p:nvSpPr>
          <p:cNvPr id="358404" name="Rectangle 3"/>
          <p:cNvSpPr>
            <a:spLocks noGrp="1" noChangeArrowheads="1"/>
          </p:cNvSpPr>
          <p:nvPr>
            <p:ph type="body" idx="1"/>
          </p:nvPr>
        </p:nvSpPr>
        <p:spPr>
          <a:noFill/>
          <a:ln/>
        </p:spPr>
        <p:txBody>
          <a:bodyPr/>
          <a:lstStyle/>
          <a:p>
            <a:pPr eaLnBrk="1" hangingPunct="1"/>
            <a:r>
              <a:rPr lang="en-US" altLang="zh-CN" smtClean="0"/>
              <a:t>Thanks to the NST data, a number of scientific results have been achieved since the NST commissioning. Due to the limited available time, I will quickly go through (highlight) some of them.</a:t>
            </a:r>
          </a:p>
          <a:p>
            <a:pPr eaLnBrk="1" hangingPunct="1"/>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8397DE69-730E-4D4B-8FBB-59D0DBCC9A03}" type="slidenum">
              <a:rPr lang="zh-CN" altLang="en-US" sz="1200" b="0">
                <a:solidFill>
                  <a:schemeClr val="tx1"/>
                </a:solidFill>
                <a:latin typeface="Arial" charset="0"/>
              </a:rPr>
              <a:pPr algn="r" defTabSz="931863" eaLnBrk="1" hangingPunct="1"/>
              <a:t>2</a:t>
            </a:fld>
            <a:endParaRPr lang="en-US" altLang="zh-CN" sz="1200" b="0">
              <a:solidFill>
                <a:schemeClr val="tx1"/>
              </a:solidFill>
              <a:latin typeface="Arial" charset="0"/>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lnSpc>
                <a:spcPct val="90000"/>
              </a:lnSpc>
            </a:pPr>
            <a:r>
              <a:rPr lang="en-US" altLang="zh-CN" sz="1000" smtClean="0"/>
              <a:t>(The NST focuses on high resolution observation of solar atmosphere. Before going into main topic,) Here, I will play two movies to help you learn the current performance of this telescope. This 40-mins long movie was taken in 2010 with the NST at TiO 706 nm. What I like in this movie is these BPs. They typically have a characteristic scale of 35-70 km, and are commonly believed to be the magnetic concentration on the photosphere. (Here, you can clearly see these fine structure dynamics, such as emergence, motion, collision and cancellation.)</a:t>
            </a:r>
          </a:p>
          <a:p>
            <a:pPr eaLnBrk="1" hangingPunct="1">
              <a:lnSpc>
                <a:spcPct val="90000"/>
              </a:lnSpc>
            </a:pPr>
            <a:endParaRPr lang="en-US" altLang="zh-CN" sz="1000" smtClean="0"/>
          </a:p>
          <a:p>
            <a:pPr>
              <a:lnSpc>
                <a:spcPct val="90000"/>
              </a:lnSpc>
            </a:pPr>
            <a:r>
              <a:rPr lang="en-US" sz="1000" smtClean="0"/>
              <a:t>Collisions destroying field and causing other elements to spin around each other.  These trigger storms somehow.</a:t>
            </a:r>
          </a:p>
          <a:p>
            <a:pPr eaLnBrk="1" hangingPunct="1">
              <a:lnSpc>
                <a:spcPct val="90000"/>
              </a:lnSpc>
            </a:pPr>
            <a:endParaRPr lang="en-US" altLang="zh-CN" sz="100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p:spPr>
        <p:txBody>
          <a:bodyPr/>
          <a:lstStyle/>
          <a:p>
            <a:pPr>
              <a:lnSpc>
                <a:spcPct val="90000"/>
              </a:lnSpc>
              <a:spcBef>
                <a:spcPct val="0"/>
              </a:spcBef>
            </a:pPr>
            <a:r>
              <a:rPr lang="en-US" smtClean="0"/>
              <a:t>With NST/TiO and SDO/HMI data, we found the signature of a flux emergence and cancellation. </a:t>
            </a:r>
          </a:p>
          <a:p>
            <a:pPr>
              <a:lnSpc>
                <a:spcPct val="90000"/>
              </a:lnSpc>
              <a:spcBef>
                <a:spcPct val="0"/>
              </a:spcBef>
            </a:pPr>
            <a:r>
              <a:rPr lang="en-US" smtClean="0"/>
              <a:t>Please pay attention to the elongated feature appearing here in TiO images. If we compare these two magnetograms, we can see that this negative part slightly protruded outward, and here the new positive magnetic patch appeared at the farther footpoint. The dark thread connecting those two footpoints.  </a:t>
            </a:r>
          </a:p>
          <a:p>
            <a:pPr>
              <a:lnSpc>
                <a:spcPct val="90000"/>
              </a:lnSpc>
              <a:spcBef>
                <a:spcPct val="0"/>
              </a:spcBef>
            </a:pPr>
            <a:r>
              <a:rPr lang="en-US" smtClean="0"/>
              <a:t>So, those two opposite polarities seem to be connected and the elongated feature formed as this bipolar magnetic field emerges through the surface. </a:t>
            </a:r>
          </a:p>
          <a:p>
            <a:pPr>
              <a:lnSpc>
                <a:spcPct val="90000"/>
              </a:lnSpc>
              <a:spcBef>
                <a:spcPct val="0"/>
              </a:spcBef>
            </a:pPr>
            <a:endParaRPr lang="en-US" smtClean="0"/>
          </a:p>
          <a:p>
            <a:pPr>
              <a:lnSpc>
                <a:spcPct val="90000"/>
              </a:lnSpc>
              <a:spcBef>
                <a:spcPct val="0"/>
              </a:spcBef>
            </a:pPr>
            <a:endParaRPr lang="en-US" smtClean="0"/>
          </a:p>
          <a:p>
            <a:pPr>
              <a:lnSpc>
                <a:spcPct val="90000"/>
              </a:lnSpc>
              <a:spcBef>
                <a:spcPct val="0"/>
              </a:spcBef>
            </a:pPr>
            <a:r>
              <a:rPr lang="en-US" smtClean="0"/>
              <a:t>Let’s look at the HMI magnetograms. Green contours represent the outline of the pore,</a:t>
            </a:r>
          </a:p>
          <a:p>
            <a:pPr>
              <a:lnSpc>
                <a:spcPct val="90000"/>
              </a:lnSpc>
              <a:spcBef>
                <a:spcPct val="0"/>
              </a:spcBef>
            </a:pPr>
            <a:r>
              <a:rPr lang="en-US" smtClean="0"/>
              <a:t>and our object of interest is inside this yellow oval. </a:t>
            </a:r>
          </a:p>
          <a:p>
            <a:pPr>
              <a:lnSpc>
                <a:spcPct val="90000"/>
              </a:lnSpc>
              <a:spcBef>
                <a:spcPct val="0"/>
              </a:spcBef>
            </a:pPr>
            <a:r>
              <a:rPr lang="en-US" smtClean="0"/>
              <a:t>The elongated feature appeared here in TiO images. This is the outer footpoint of the feature. </a:t>
            </a:r>
          </a:p>
          <a:p>
            <a:pPr>
              <a:lnSpc>
                <a:spcPct val="90000"/>
              </a:lnSpc>
              <a:spcBef>
                <a:spcPct val="0"/>
              </a:spcBef>
            </a:pPr>
            <a:r>
              <a:rPr lang="en-US" smtClean="0"/>
              <a:t>If we compare these two magnetograms, we can see that this negative part slightly protruded outward, </a:t>
            </a:r>
          </a:p>
          <a:p>
            <a:pPr>
              <a:lnSpc>
                <a:spcPct val="90000"/>
              </a:lnSpc>
              <a:spcBef>
                <a:spcPct val="0"/>
              </a:spcBef>
            </a:pPr>
            <a:r>
              <a:rPr lang="en-US" smtClean="0"/>
              <a:t>And it’s even clear in the lower panels. </a:t>
            </a:r>
          </a:p>
          <a:p>
            <a:pPr>
              <a:lnSpc>
                <a:spcPct val="90000"/>
              </a:lnSpc>
              <a:spcBef>
                <a:spcPct val="0"/>
              </a:spcBef>
            </a:pPr>
            <a:r>
              <a:rPr lang="en-US" smtClean="0"/>
              <a:t>And here the new positive magnetic patch appeared at the farther footpoint. </a:t>
            </a:r>
          </a:p>
          <a:p>
            <a:pPr>
              <a:lnSpc>
                <a:spcPct val="90000"/>
              </a:lnSpc>
              <a:spcBef>
                <a:spcPct val="0"/>
              </a:spcBef>
            </a:pPr>
            <a:r>
              <a:rPr lang="en-US" smtClean="0"/>
              <a:t>I hope you remember the dark thread connecting those two footpoints.  </a:t>
            </a:r>
          </a:p>
          <a:p>
            <a:pPr>
              <a:lnSpc>
                <a:spcPct val="90000"/>
              </a:lnSpc>
              <a:spcBef>
                <a:spcPct val="0"/>
              </a:spcBef>
            </a:pPr>
            <a:r>
              <a:rPr lang="en-US" smtClean="0"/>
              <a:t>So, those two opposite polarities seem to be connected and the elongated feature formed as this bipolar magnetic field emerges through the surface. </a:t>
            </a:r>
          </a:p>
          <a:p>
            <a:pPr>
              <a:lnSpc>
                <a:spcPct val="90000"/>
              </a:lnSpc>
              <a:spcBef>
                <a:spcPct val="0"/>
              </a:spcBef>
            </a:pPr>
            <a:r>
              <a:rPr lang="en-US" smtClean="0"/>
              <a:t>Although we don’t have the Doppler velocity information, this TiO and HMI observations are well-consistant with the picture of small-scale flux emergence.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p:spPr>
        <p:txBody>
          <a:bodyPr/>
          <a:lstStyle/>
          <a:p>
            <a:r>
              <a:rPr lang="en-US" smtClean="0"/>
              <a:t>We also found the granular scale jets. The image is a combination of TiO (granulation) and H</a:t>
            </a:r>
            <a:r>
              <a:rPr lang="el-GR" smtClean="0"/>
              <a:t>α</a:t>
            </a:r>
            <a:r>
              <a:rPr lang="en-US" smtClean="0"/>
              <a:t>-0.1 nm (dark jets) filtergrams. From this movie, you can see most of the jets are coming from the intergranular lanes. Some of them are associated with BPs</a:t>
            </a:r>
          </a:p>
          <a:p>
            <a:endParaRPr lang="en-US" b="1" smtClean="0"/>
          </a:p>
          <a:p>
            <a:r>
              <a:rPr lang="en-US" b="1" smtClean="0"/>
              <a:t>NST data for a CH acquired on Aug 31, 2010. The image is a combination of TiO (granulation) and H</a:t>
            </a:r>
            <a:r>
              <a:rPr lang="el-GR" b="1" smtClean="0"/>
              <a:t>α</a:t>
            </a:r>
            <a:r>
              <a:rPr lang="en-US" b="1" smtClean="0"/>
              <a:t>-0.1 nm (dark jets) filtergrams. The black contours encircle H</a:t>
            </a:r>
            <a:r>
              <a:rPr lang="el-GR" b="1" smtClean="0"/>
              <a:t>α</a:t>
            </a:r>
            <a:r>
              <a:rPr lang="en-US" b="1" smtClean="0"/>
              <a:t>-01.nm bright patches are to illustrate co-alignment b/w the data sets.</a:t>
            </a:r>
          </a:p>
          <a:p>
            <a:r>
              <a:rPr lang="en-US" b="1" smtClean="0"/>
              <a:t>Coronal holes do not possess strong network fields so there are neither large clusters of bright points (BPs) nor intense rosettes formed by type I and II spicules.</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p:spPr>
        <p:txBody>
          <a:bodyPr/>
          <a:lstStyle/>
          <a:p>
            <a:r>
              <a:rPr lang="en-US" smtClean="0"/>
              <a:t>We try to discover the origin of these intergranular jets. Yesterday, Oscar has mentioned this results. So, I don’t go to the detail.</a:t>
            </a:r>
          </a:p>
          <a:p>
            <a:endParaRPr lang="en-US" smtClean="0"/>
          </a:p>
          <a:p>
            <a:r>
              <a:rPr lang="en-US" smtClean="0"/>
              <a:t> It is very interesting to find that most of them tend to be associated with granular fragmentation, in particular, with the formation and evolution of the bright granular lane (BGL) within individual granules. The BGLs have recently identified as vortex by Prof. Bob Stein, a professor of Michigan University.</a:t>
            </a:r>
          </a:p>
          <a:p>
            <a:r>
              <a:rPr lang="en-US" smtClean="0"/>
              <a:t>Prof. Bob Stein has predicted that once this kind of pattern appearing on a granulation imply the flux vortex structure. From the NST high resolution data, we did find this pattern. Further, we found that this vortex structure may the origin of intergranular jets.</a:t>
            </a:r>
          </a:p>
          <a:p>
            <a:endParaRPr lang="en-US" b="1" smtClean="0"/>
          </a:p>
          <a:p>
            <a:r>
              <a:rPr lang="en-US" b="1" smtClean="0"/>
              <a:t>NST data for a CH acquired on Aug 31, 2010. The image is a combination of TiO (granulation) and H</a:t>
            </a:r>
            <a:r>
              <a:rPr lang="el-GR" b="1" smtClean="0"/>
              <a:t>α</a:t>
            </a:r>
            <a:r>
              <a:rPr lang="en-US" b="1" smtClean="0"/>
              <a:t>-0.1 nm (dark jets) filtergrams. The black contours encircle H</a:t>
            </a:r>
            <a:r>
              <a:rPr lang="el-GR" b="1" smtClean="0"/>
              <a:t>α</a:t>
            </a:r>
            <a:r>
              <a:rPr lang="en-US" b="1" smtClean="0"/>
              <a:t>-01.nm bright patches are to illustrate co-alignment b/w the data sets.</a:t>
            </a:r>
          </a:p>
          <a:p>
            <a:r>
              <a:rPr lang="en-US" b="1" smtClean="0"/>
              <a:t>Coronal holes do not possess strong network fields so there are neither large clusters of bright points (BPs) nor intense rosettes formed by type I and II spicules.</a:t>
            </a:r>
          </a:p>
          <a:p>
            <a:r>
              <a:rPr lang="en-US" sz="1100" b="1" smtClean="0">
                <a:solidFill>
                  <a:srgbClr val="FF0000"/>
                </a:solidFill>
                <a:latin typeface="Tahoma" pitchFamily="34" charset="0"/>
                <a:cs typeface="Tahoma" pitchFamily="34" charset="0"/>
              </a:rPr>
              <a:t>NST Observations Verify Simulations of Granular Evolution, But…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p:spPr>
        <p:txBody>
          <a:bodyPr/>
          <a:lstStyle/>
          <a:p>
            <a:pPr>
              <a:buSzPct val="90000"/>
              <a:buFont typeface="Wingdings" pitchFamily="2" charset="2"/>
              <a:buNone/>
            </a:pPr>
            <a:r>
              <a:rPr lang="en-US" smtClean="0">
                <a:solidFill>
                  <a:srgbClr val="FFFF00"/>
                </a:solidFill>
              </a:rPr>
              <a:t>We found ultrafine loop structures in HeI 10830 line. Also, we found a number of ejection moving up and down along these loops. </a:t>
            </a:r>
            <a:r>
              <a:rPr lang="en-US" smtClean="0">
                <a:solidFill>
                  <a:srgbClr val="000066"/>
                </a:solidFill>
                <a:cs typeface="Times New Roman" pitchFamily="18" charset="0"/>
              </a:rPr>
              <a:t>This feature is quite consistent with what Oscar mentioned in his talk yesterday.</a:t>
            </a:r>
          </a:p>
          <a:p>
            <a:pPr>
              <a:buSzPct val="90000"/>
              <a:buFont typeface="Wingdings" pitchFamily="2" charset="2"/>
              <a:buNone/>
            </a:pPr>
            <a:endParaRPr lang="en-US" smtClean="0">
              <a:solidFill>
                <a:srgbClr val="FFFF00"/>
              </a:solidFill>
            </a:endParaRPr>
          </a:p>
          <a:p>
            <a:pPr>
              <a:buSzPct val="90000"/>
              <a:buFont typeface="Wingdings" pitchFamily="2" charset="2"/>
              <a:buNone/>
            </a:pPr>
            <a:r>
              <a:rPr lang="en-US" smtClean="0">
                <a:solidFill>
                  <a:srgbClr val="FFFF00"/>
                </a:solidFill>
              </a:rPr>
              <a:t>This movie shows our observation in HeI 10830 line on a normal active region. You can clearly see that ubiquitous ultrafine loops structure spanning over two regions with opposite magnetic polarities. What’s interesting is</a:t>
            </a:r>
            <a:r>
              <a:rPr lang="en-US" altLang="zh-CN" smtClean="0"/>
              <a:t> that something happen on the photosphere </a:t>
            </a:r>
            <a:r>
              <a:rPr lang="en-US" smtClean="0">
                <a:solidFill>
                  <a:srgbClr val="000066"/>
                </a:solidFill>
              </a:rPr>
              <a:t>and subsequently lighting up the corona</a:t>
            </a:r>
            <a:r>
              <a:rPr lang="en-US" altLang="zh-CN" smtClean="0"/>
              <a:t>.</a:t>
            </a:r>
            <a:endParaRPr lang="en-US" smtClean="0">
              <a:ea typeface="SimSun" pitchFamily="2" charset="-122"/>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2"/>
          <p:cNvSpPr>
            <a:spLocks noGrp="1" noRot="1" noChangeAspect="1" noChangeArrowheads="1" noTextEdit="1"/>
          </p:cNvSpPr>
          <p:nvPr>
            <p:ph type="sldImg"/>
          </p:nvPr>
        </p:nvSpPr>
        <p:spPr>
          <a:xfrm>
            <a:off x="1181100" y="698500"/>
            <a:ext cx="4648200" cy="3486150"/>
          </a:xfrm>
          <a:ln/>
        </p:spPr>
      </p:sp>
      <p:sp>
        <p:nvSpPr>
          <p:cNvPr id="303107" name="Rectangle 3"/>
          <p:cNvSpPr>
            <a:spLocks noGrp="1" noChangeArrowheads="1"/>
          </p:cNvSpPr>
          <p:nvPr>
            <p:ph type="body" idx="1"/>
          </p:nvPr>
        </p:nvSpPr>
        <p:spPr>
          <a:xfrm>
            <a:off x="701675" y="4416425"/>
            <a:ext cx="5607050" cy="4181475"/>
          </a:xfrm>
          <a:noFill/>
          <a:ln/>
        </p:spPr>
        <p:txBody>
          <a:bodyPr/>
          <a:lstStyle/>
          <a:p>
            <a:r>
              <a:rPr lang="en-US" smtClean="0"/>
              <a:t>We found that the cross-section of the thinnest loop structure is about 100 km, which is close to the NST’s diffraction limited resolution at this wavelength.</a:t>
            </a:r>
          </a:p>
          <a:p>
            <a:pPr>
              <a:lnSpc>
                <a:spcPct val="95000"/>
              </a:lnSpc>
              <a:buClr>
                <a:schemeClr val="accent2"/>
              </a:buClr>
              <a:buSzPct val="90000"/>
              <a:buFont typeface="Wingdings" pitchFamily="2" charset="2"/>
              <a:buNone/>
            </a:pPr>
            <a:r>
              <a:rPr lang="en-US" smtClean="0">
                <a:solidFill>
                  <a:srgbClr val="000066"/>
                </a:solidFill>
                <a:cs typeface="Times New Roman" pitchFamily="18" charset="0"/>
              </a:rPr>
              <a:t>Also we found that ultrafine magnetic loop structures originate from compact magnetic flux concentrations in the intergranular lanes and reach up to corona.</a:t>
            </a:r>
          </a:p>
          <a:p>
            <a:pPr>
              <a:lnSpc>
                <a:spcPct val="95000"/>
              </a:lnSpc>
              <a:buClr>
                <a:schemeClr val="accent2"/>
              </a:buClr>
              <a:buSzPct val="90000"/>
              <a:buFont typeface="Wingdings" pitchFamily="2" charset="2"/>
              <a:buNone/>
            </a:pPr>
            <a:r>
              <a:rPr lang="en-US" smtClean="0">
                <a:solidFill>
                  <a:srgbClr val="000066"/>
                </a:solidFill>
                <a:cs typeface="Times New Roman" pitchFamily="18" charset="0"/>
              </a:rPr>
              <a:t>We track the individual ejection from photosphere to chromoshphere up to corona. We found that at least part of the solar energy that heats the corona is channeled through the ultrafine magnetic loop structures in form of plasma ejecta.</a:t>
            </a:r>
          </a:p>
          <a:p>
            <a:endParaRPr lang="en-US" smtClean="0"/>
          </a:p>
          <a:p>
            <a:endParaRPr lang="en-US" smtClean="0">
              <a:solidFill>
                <a:srgbClr val="000066"/>
              </a:solidFill>
              <a:cs typeface="Times New Roman" pitchFamily="18" charset="0"/>
            </a:endParaRPr>
          </a:p>
          <a:p>
            <a:pPr>
              <a:lnSpc>
                <a:spcPct val="95000"/>
              </a:lnSpc>
              <a:buClr>
                <a:schemeClr val="accent2"/>
              </a:buClr>
              <a:buSzPct val="90000"/>
              <a:buFont typeface="Wingdings" pitchFamily="2" charset="2"/>
              <a:buNone/>
            </a:pPr>
            <a:r>
              <a:rPr lang="en-US" smtClean="0">
                <a:solidFill>
                  <a:srgbClr val="000066"/>
                </a:solidFill>
                <a:cs typeface="Times New Roman" pitchFamily="18" charset="0"/>
              </a:rPr>
              <a:t>We detect continuous plasma ejections along the magnetic structures, which cause local impulsive coronal heating events seen in the overlying AIA/SDO loops..</a:t>
            </a:r>
          </a:p>
          <a:p>
            <a:endParaRPr lang="en-US" smtClean="0"/>
          </a:p>
          <a:p>
            <a:r>
              <a:rPr lang="en-US" smtClean="0"/>
              <a:t>The HeI images clearly reveal fine loops structure (we called ultrafine structure loops) which we have never seen before. The cross-section of the thinnest loop structure is about 100 km, which is close to the NST’s diffraction limited resolution at this wavelength.</a:t>
            </a:r>
          </a:p>
          <a:p>
            <a:pPr>
              <a:lnSpc>
                <a:spcPct val="95000"/>
              </a:lnSpc>
              <a:buClr>
                <a:schemeClr val="accent2"/>
              </a:buClr>
              <a:buSzPct val="90000"/>
              <a:buFont typeface="Wingdings" pitchFamily="2" charset="2"/>
              <a:buNone/>
            </a:pPr>
            <a:r>
              <a:rPr lang="en-US" smtClean="0">
                <a:solidFill>
                  <a:srgbClr val="000066"/>
                </a:solidFill>
                <a:cs typeface="Times New Roman" pitchFamily="18" charset="0"/>
              </a:rPr>
              <a:t>Ultrafine magnetic loop structures originate from compact magnetic flux concentrations in the intergranular lanes and reach up to corona.</a:t>
            </a:r>
          </a:p>
          <a:p>
            <a:r>
              <a:rPr lang="en-US" smtClean="0"/>
              <a:t>The absorbing features in HeI 10830 are painted in pink color. So, we can see that the 10830 A absorbing plasma are right over the intergranular lanes. </a:t>
            </a:r>
          </a:p>
          <a:p>
            <a:pPr>
              <a:lnSpc>
                <a:spcPct val="95000"/>
              </a:lnSpc>
              <a:buClr>
                <a:schemeClr val="accent2"/>
              </a:buClr>
              <a:buSzPct val="90000"/>
              <a:buFont typeface="Wingdings" pitchFamily="2" charset="2"/>
              <a:buNone/>
            </a:pPr>
            <a:r>
              <a:rPr lang="en-US" smtClean="0">
                <a:solidFill>
                  <a:srgbClr val="000066"/>
                </a:solidFill>
                <a:cs typeface="Times New Roman" pitchFamily="18" charset="0"/>
              </a:rPr>
              <a:t>We detect continuous plasma ejections along the magnetic structures, which cause local impulsive coronal heating events seen in the overlying AIA/SDO loops.</a:t>
            </a:r>
          </a:p>
          <a:p>
            <a:pPr>
              <a:lnSpc>
                <a:spcPct val="95000"/>
              </a:lnSpc>
              <a:buClr>
                <a:schemeClr val="accent2"/>
              </a:buClr>
              <a:buSzPct val="90000"/>
              <a:buFont typeface="Wingdings" pitchFamily="2" charset="2"/>
              <a:buNone/>
            </a:pPr>
            <a:r>
              <a:rPr lang="en-US" smtClean="0">
                <a:solidFill>
                  <a:srgbClr val="000066"/>
                </a:solidFill>
                <a:cs typeface="Times New Roman" pitchFamily="18" charset="0"/>
              </a:rPr>
              <a:t>These observations indicate that at least part of the solar energy that heats the corona is channeled through the ultrafine magnetic loop structures in form of plasma ejecta.</a:t>
            </a:r>
          </a:p>
          <a:p>
            <a:endParaRPr lang="en-US" smtClean="0"/>
          </a:p>
          <a:p>
            <a:endParaRPr lang="en-US" smtClean="0"/>
          </a:p>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394700B3-0D67-407A-A678-4AB99CAF61E8}" type="slidenum">
              <a:rPr lang="zh-CN" altLang="en-US"/>
              <a:pPr/>
              <a:t>26</a:t>
            </a:fld>
            <a:endParaRPr lang="en-US" altLang="zh-CN"/>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xfrm>
            <a:off x="935038" y="4416425"/>
            <a:ext cx="5140325" cy="4183063"/>
          </a:xfrm>
          <a:noFill/>
          <a:ln/>
        </p:spPr>
        <p:txBody>
          <a:bodyPr/>
          <a:lstStyle/>
          <a:p>
            <a:pPr eaLnBrk="1" hangingPunct="1"/>
            <a:r>
              <a:rPr lang="en-US" altLang="zh-CN" smtClean="0">
                <a:solidFill>
                  <a:srgbClr val="FFFF99"/>
                </a:solidFill>
              </a:rPr>
              <a:t>The largest aperture solar telescope has been put into operation in Big Bear. We are gradually making the observation time available to solar community. The data which were taken in the past few years will also be available online for download very soon. </a:t>
            </a:r>
          </a:p>
          <a:p>
            <a:pPr eaLnBrk="1" hangingPunct="1"/>
            <a:r>
              <a:rPr lang="en-US" altLang="zh-CN" smtClean="0">
                <a:solidFill>
                  <a:srgbClr val="FFFF99"/>
                </a:solidFill>
              </a:rPr>
              <a:t>It is our hope that in the next few years, the NST and these instruments can shed new light on some of your unanswered questions.</a:t>
            </a:r>
          </a:p>
          <a:p>
            <a:r>
              <a:rPr lang="en-US" smtClean="0"/>
              <a:t>We have every reason to believe that the NST will play a critical role in ground-based high resolution observation in the next few years (and these scientific instruments will shed new light on some of your unanswered questions).</a:t>
            </a:r>
          </a:p>
          <a:p>
            <a:pPr eaLnBrk="1" hangingPunct="1"/>
            <a:endParaRPr lang="en-US" altLang="zh-CN" smtClean="0">
              <a:solidFill>
                <a:srgbClr val="FFFF99"/>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altLang="zh-CN" smtClean="0"/>
              <a:t>Hopefully, my talk gives you a glimpse into NST post-focal instruments. The NST will be open to the solar community. It is our hope that the NST with these state-of-the-art instruments are able to shed new light on your researches.</a:t>
            </a:r>
          </a:p>
          <a:p>
            <a:endParaRPr lang="en-US" altLang="zh-CN" smtClean="0"/>
          </a:p>
          <a:p>
            <a:r>
              <a:rPr lang="en-US" altLang="zh-CN" smtClean="0"/>
              <a:t>The NST construction completed near the end of 2009. In the beginning of 2010, we had solar light in Coude Lab. Right now, the NST is already well into its commissioning phase;</a:t>
            </a:r>
          </a:p>
          <a:p>
            <a:r>
              <a:rPr lang="en-US" altLang="zh-CN" smtClean="0"/>
              <a:t>Broad-band filter imager is a routine instrument, which was initially operated at Nasmyth focus and then moved into the Coude Lab after we had AO-76;</a:t>
            </a:r>
          </a:p>
          <a:p>
            <a:r>
              <a:rPr lang="en-US" altLang="zh-CN" smtClean="0"/>
              <a:t>CRYA is in its construction phase. We anticipate to install it next year and to run it in 2013;</a:t>
            </a:r>
          </a:p>
          <a:p>
            <a:r>
              <a:rPr lang="en-US" altLang="zh-CN" smtClean="0"/>
              <a:t>AO-76 was installed in the spring of 2010. This system is planned to operate for two years before we have AO-308, a high order AO system for the visible and NIR;</a:t>
            </a:r>
          </a:p>
          <a:p>
            <a:r>
              <a:rPr lang="en-US" altLang="zh-CN" smtClean="0"/>
              <a:t>IRIM’s installation followed the AO-76 project. We are working on the polarization calibration and expect it to be in routine operation this summer. Also, it will be upgraded into a dual FPI in a near future;</a:t>
            </a:r>
          </a:p>
          <a:p>
            <a:r>
              <a:rPr lang="en-US" altLang="zh-CN" smtClean="0"/>
              <a:t>We will install the VIM pretty soon. Considering the limited ability of AO-76 in correcting the visible seeing, VIM will only work as a spectrometer before 2013. After the AO-308 is well developed, VIM will be upgraded into a spectropolarimeter;</a:t>
            </a:r>
          </a:p>
          <a:p>
            <a:r>
              <a:rPr lang="en-US" altLang="zh-CN" smtClean="0"/>
              <a:t>The installation and commissioning of FISS have completed. Now, FISS is a routine instrument.</a:t>
            </a:r>
          </a:p>
        </p:txBody>
      </p:sp>
      <p:sp>
        <p:nvSpPr>
          <p:cNvPr id="38916" name="Slide Number Placeholder 3"/>
          <p:cNvSpPr>
            <a:spLocks noGrp="1"/>
          </p:cNvSpPr>
          <p:nvPr>
            <p:ph type="sldNum" sz="quarter" idx="5"/>
          </p:nvPr>
        </p:nvSpPr>
        <p:spPr>
          <a:noFill/>
        </p:spPr>
        <p:txBody>
          <a:bodyPr/>
          <a:lstStyle/>
          <a:p>
            <a:fld id="{D890C790-C178-4F47-BC4A-4624B8812C83}" type="slidenum">
              <a:rPr lang="zh-CN" altLang="en-US"/>
              <a:pPr/>
              <a:t>27</a:t>
            </a:fld>
            <a:endParaRPr lang="en-US" alt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a:noFill/>
          <a:ln/>
        </p:spPr>
        <p:txBody>
          <a:bodyPr/>
          <a:lstStyle/>
          <a:p>
            <a:pPr eaLnBrk="1" hangingPunct="1"/>
            <a:r>
              <a:rPr lang="en-US" sz="1100" smtClean="0">
                <a:solidFill>
                  <a:srgbClr val="FF0000"/>
                </a:solidFill>
                <a:effectLst>
                  <a:outerShdw blurRad="38100" dist="38100" dir="2700000" algn="tl">
                    <a:srgbClr val="C0C0C0"/>
                  </a:outerShdw>
                </a:effectLst>
                <a:latin typeface="Tahoma" pitchFamily="34" charset="0"/>
                <a:cs typeface="Tahoma" pitchFamily="34" charset="0"/>
              </a:rPr>
              <a:t>Here is the other event obtained on July 2 in HeIium 1083 nm line. This 3-hour long movie recorded the whole process of a M-class flare. The FOV is 95” by 95” and the data cadence is 10s. From these two examples, </a:t>
            </a:r>
            <a:r>
              <a:rPr lang="en-US" altLang="zh-CN" sz="1000" smtClean="0"/>
              <a:t>you can clearly see that our data set are close to diffraction limit of the telescope with the assistance of AO, Speckle reconstruction technique.</a:t>
            </a:r>
          </a:p>
          <a:p>
            <a:pPr eaLnBrk="1" hangingPunct="1"/>
            <a:endParaRPr lang="en-US" sz="1100" smtClean="0">
              <a:solidFill>
                <a:srgbClr val="FF0000"/>
              </a:solidFill>
              <a:effectLst>
                <a:outerShdw blurRad="38100" dist="38100" dir="2700000" algn="tl">
                  <a:srgbClr val="C0C0C0"/>
                </a:outerShdw>
              </a:effectLst>
              <a:latin typeface="Tahoma" pitchFamily="34" charset="0"/>
              <a:cs typeface="Tahom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4240F2DB-A48E-4C87-B071-D573F2E19C23}" type="slidenum">
              <a:rPr lang="zh-CN" altLang="en-US"/>
              <a:pPr/>
              <a:t>4</a:t>
            </a:fld>
            <a:endParaRPr lang="en-US" altLang="zh-CN"/>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r>
              <a:rPr lang="en-US" altLang="zh-CN" smtClean="0"/>
              <a:t>These figures show the west and east views of the NST. The NST is an all reflecting, off-axis Gregory system which consists of a parabolic primary, heat-stop, elliptical secondary and diagonal flats (M3, M4 ….). The final F ratio is 52 (and FOV is 2’). The working wavelength range covers from the visible 0.4 to the NIR in the coude lab. The NST integrates both active optics and adaptive optics to help acquire diffraction-limited observation in visible and NIR.</a:t>
            </a:r>
          </a:p>
          <a:p>
            <a:pPr eaLnBrk="1" hangingPunct="1"/>
            <a:endParaRPr lang="zh-CN" alt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077EF7DB-4630-4353-A00C-B826516D1031}" type="slidenum">
              <a:rPr lang="zh-CN" altLang="en-US" sz="1200" b="0">
                <a:solidFill>
                  <a:schemeClr val="tx1"/>
                </a:solidFill>
                <a:latin typeface="Arial" charset="0"/>
              </a:rPr>
              <a:pPr algn="r" defTabSz="931863" eaLnBrk="1" hangingPunct="1"/>
              <a:t>5</a:t>
            </a:fld>
            <a:endParaRPr lang="en-US" altLang="zh-CN" sz="1200" b="0">
              <a:solidFill>
                <a:schemeClr val="tx1"/>
              </a:solidFill>
              <a:latin typeface="Arial" charset="0"/>
            </a:endParaRPr>
          </a:p>
        </p:txBody>
      </p:sp>
      <p:sp>
        <p:nvSpPr>
          <p:cNvPr id="279555" name="Rectangle 2"/>
          <p:cNvSpPr>
            <a:spLocks noGrp="1" noRot="1" noChangeAspect="1" noChangeArrowheads="1" noTextEdit="1"/>
          </p:cNvSpPr>
          <p:nvPr>
            <p:ph type="sldImg"/>
          </p:nvPr>
        </p:nvSpPr>
        <p:spPr>
          <a:ln/>
        </p:spPr>
      </p:sp>
      <p:sp>
        <p:nvSpPr>
          <p:cNvPr id="279556" name="Rectangle 3"/>
          <p:cNvSpPr>
            <a:spLocks noGrp="1" noChangeArrowheads="1"/>
          </p:cNvSpPr>
          <p:nvPr>
            <p:ph type="body" idx="1"/>
          </p:nvPr>
        </p:nvSpPr>
        <p:spPr>
          <a:noFill/>
          <a:ln/>
        </p:spPr>
        <p:txBody>
          <a:bodyPr/>
          <a:lstStyle/>
          <a:p>
            <a:r>
              <a:rPr lang="en-US" altLang="zh-CN" smtClean="0"/>
              <a:t>This figure shows a cutaway sketch of the NST relative to all scientific instruments. The NST is located on the top-floor telescope deck. It has multiple foci to accommodate these scientific instruments. </a:t>
            </a:r>
          </a:p>
          <a:p>
            <a:r>
              <a:rPr lang="en-US" altLang="zh-CN" smtClean="0"/>
              <a:t>Solar light is imaged by PM and SM, then folded through the declination axis by M3 and M5 to the Nasmyth focus. (Nasmyth bench on the east side of the telescope structure can accommodate small to medium size solar instruments which don’t need AO system.) </a:t>
            </a:r>
          </a:p>
          <a:p>
            <a:r>
              <a:rPr lang="en-US" altLang="zh-CN" smtClean="0"/>
              <a:t>If a folding mirror M4 flips up, the solar beam will be directed along the polar axis down to the telescope Gregorian focus, around here. Relay optics can further feed light down to the Coud´e Lab, two floors beneath the telescope deck.</a:t>
            </a:r>
          </a:p>
          <a:p>
            <a:r>
              <a:rPr lang="en-US" altLang="zh-CN" smtClean="0"/>
              <a:t>The NST scientific instruments include: …..Here, I will only highlight three of them. </a:t>
            </a:r>
          </a:p>
          <a:p>
            <a:endParaRPr lang="en-US" altLang="zh-CN"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txBox="1">
            <a:spLocks noGrp="1" noChangeArrowheads="1"/>
          </p:cNvSpPr>
          <p:nvPr/>
        </p:nvSpPr>
        <p:spPr bwMode="auto">
          <a:xfrm>
            <a:off x="3970338" y="8829675"/>
            <a:ext cx="3038475" cy="465138"/>
          </a:xfrm>
          <a:prstGeom prst="rect">
            <a:avLst/>
          </a:prstGeom>
          <a:noFill/>
          <a:ln w="9525">
            <a:noFill/>
            <a:miter lim="800000"/>
            <a:headEnd/>
            <a:tailEnd/>
          </a:ln>
        </p:spPr>
        <p:txBody>
          <a:bodyPr lIns="93177" tIns="46589" rIns="93177" bIns="46589" anchor="b"/>
          <a:lstStyle/>
          <a:p>
            <a:pPr algn="r" defTabSz="931863" eaLnBrk="1" hangingPunct="1"/>
            <a:fld id="{BF403791-0FB6-4885-989A-69BBCF90FDED}" type="slidenum">
              <a:rPr lang="zh-CN" altLang="en-US" sz="1200" b="0">
                <a:solidFill>
                  <a:schemeClr val="tx1"/>
                </a:solidFill>
                <a:latin typeface="Arial" charset="0"/>
              </a:rPr>
              <a:pPr algn="r" defTabSz="931863" eaLnBrk="1" hangingPunct="1"/>
              <a:t>6</a:t>
            </a:fld>
            <a:endParaRPr lang="en-US" altLang="zh-CN" sz="1200" b="0">
              <a:solidFill>
                <a:schemeClr val="tx1"/>
              </a:solidFill>
              <a:latin typeface="Arial" charset="0"/>
            </a:endParaRPr>
          </a:p>
        </p:txBody>
      </p:sp>
      <p:sp>
        <p:nvSpPr>
          <p:cNvPr id="350211" name="Rectangle 2"/>
          <p:cNvSpPr>
            <a:spLocks noGrp="1" noRot="1" noChangeAspect="1" noChangeArrowheads="1" noTextEdit="1"/>
          </p:cNvSpPr>
          <p:nvPr>
            <p:ph type="sldImg"/>
          </p:nvPr>
        </p:nvSpPr>
        <p:spPr>
          <a:ln/>
        </p:spPr>
      </p:sp>
      <p:sp>
        <p:nvSpPr>
          <p:cNvPr id="350212" name="Rectangle 3"/>
          <p:cNvSpPr>
            <a:spLocks noGrp="1" noChangeArrowheads="1"/>
          </p:cNvSpPr>
          <p:nvPr>
            <p:ph type="body" idx="1"/>
          </p:nvPr>
        </p:nvSpPr>
        <p:spPr>
          <a:noFill/>
          <a:ln/>
        </p:spPr>
        <p:txBody>
          <a:bodyPr/>
          <a:lstStyle/>
          <a:p>
            <a:pPr eaLnBrk="1" hangingPunct="1"/>
            <a:r>
              <a:rPr lang="en-US" altLang="zh-CN" sz="1400" smtClean="0"/>
              <a:t>Broad-band filter imager (BFI) is the first available scientific instrument for the NST, which was originally mounted at the Nasmyth bench. </a:t>
            </a:r>
            <a:r>
              <a:rPr lang="en-US" altLang="zh-CN" sz="1300" smtClean="0"/>
              <a:t>This system has been moved into Coude lab after we installed AO in the Spring of 2010.</a:t>
            </a:r>
            <a:r>
              <a:rPr lang="en-US" altLang="zh-CN" sz="1400" smtClean="0"/>
              <a:t> </a:t>
            </a:r>
            <a:r>
              <a:rPr lang="en-US" altLang="zh-CN" sz="1300" smtClean="0"/>
              <a:t>BFIs focus on high spatial resolution photometric observations in the visible and NIR, with the assistance of AO and speckle reconstruction technique. Wavelength of interest include titanium oxide 706 nm, G-band, and Ha, as well as several NIR lines. As of now, two visible PCO-2000 cameras and one infrared Rockwell camera can be used simultaneously in three different wavelengths.</a:t>
            </a:r>
          </a:p>
          <a:p>
            <a:pPr eaLnBrk="1" hangingPunct="1"/>
            <a:endParaRPr lang="en-US" altLang="zh-CN"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p:cNvSpPr>
            <a:spLocks noGrp="1" noRot="1" noChangeAspect="1" noChangeArrowheads="1" noTextEdit="1"/>
          </p:cNvSpPr>
          <p:nvPr>
            <p:ph type="sldImg"/>
          </p:nvPr>
        </p:nvSpPr>
        <p:spPr>
          <a:xfrm>
            <a:off x="641350" y="238125"/>
            <a:ext cx="2840038" cy="2130425"/>
          </a:xfrm>
          <a:ln/>
        </p:spPr>
      </p:sp>
      <p:sp>
        <p:nvSpPr>
          <p:cNvPr id="305155" name="Rectangle 3"/>
          <p:cNvSpPr>
            <a:spLocks noGrp="1" noChangeArrowheads="1"/>
          </p:cNvSpPr>
          <p:nvPr>
            <p:ph type="body" idx="1"/>
          </p:nvPr>
        </p:nvSpPr>
        <p:spPr>
          <a:xfrm>
            <a:off x="230188" y="2674938"/>
            <a:ext cx="6488112" cy="6264275"/>
          </a:xfrm>
          <a:noFill/>
          <a:ln/>
        </p:spPr>
        <p:txBody>
          <a:bodyPr/>
          <a:lstStyle/>
          <a:p>
            <a:r>
              <a:rPr lang="en-US" altLang="zh-CN" smtClean="0"/>
              <a:t>To correct atmosphere turbulence, we have installed the 1</a:t>
            </a:r>
            <a:r>
              <a:rPr lang="en-US" altLang="zh-CN" baseline="30000" smtClean="0"/>
              <a:t>st</a:t>
            </a:r>
            <a:r>
              <a:rPr lang="en-US" altLang="zh-CN" smtClean="0"/>
              <a:t> generation AO system, the AO-76 (, on one of the vertical benches in the Coude lab). AO-76 was used for the now-retired 65 cm telescope: WFS, DM, DSP and fast camera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2"/>
          <p:cNvSpPr>
            <a:spLocks noGrp="1" noRot="1" noChangeAspect="1" noChangeArrowheads="1" noTextEdit="1"/>
          </p:cNvSpPr>
          <p:nvPr>
            <p:ph type="sldImg"/>
          </p:nvPr>
        </p:nvSpPr>
        <p:spPr>
          <a:xfrm>
            <a:off x="3465513" y="2439988"/>
            <a:ext cx="0" cy="0"/>
          </a:xfrm>
          <a:ln/>
        </p:spPr>
      </p:sp>
      <p:sp>
        <p:nvSpPr>
          <p:cNvPr id="307203" name="Rectangle 3"/>
          <p:cNvSpPr>
            <a:spLocks noGrp="1" noChangeArrowheads="1"/>
          </p:cNvSpPr>
          <p:nvPr>
            <p:ph type="body" idx="1"/>
          </p:nvPr>
        </p:nvSpPr>
        <p:spPr>
          <a:xfrm>
            <a:off x="935038" y="6367463"/>
            <a:ext cx="1222375" cy="279400"/>
          </a:xfrm>
          <a:noFill/>
          <a:ln/>
        </p:spPr>
        <p:txBody>
          <a:bodyPr/>
          <a:lstStyle/>
          <a:p>
            <a:pPr eaLnBrk="1" hangingPunct="1">
              <a:lnSpc>
                <a:spcPct val="80000"/>
              </a:lnSpc>
            </a:pPr>
            <a:r>
              <a:rPr lang="en-US" altLang="zh-CN" sz="800" smtClean="0"/>
              <a:t>These movies can help you to learn the current performance of AO-76. ( I don’t think I need to explain too much here.)</a:t>
            </a:r>
          </a:p>
          <a:p>
            <a:pPr eaLnBrk="1" hangingPunct="1">
              <a:lnSpc>
                <a:spcPct val="80000"/>
              </a:lnSpc>
            </a:pPr>
            <a:r>
              <a:rPr lang="en-US" altLang="zh-CN" sz="800" smtClean="0"/>
              <a:t>These raw data were taken at 706 nm with the NST and AO off.</a:t>
            </a:r>
          </a:p>
          <a:p>
            <a:pPr>
              <a:lnSpc>
                <a:spcPct val="80000"/>
              </a:lnSpc>
            </a:pPr>
            <a:r>
              <a:rPr lang="en-US" altLang="zh-CN" sz="800" smtClean="0"/>
              <a:t>Now, AO-76 is on. You can see that the images quality are improved significantly, but we still do not reach the diffraction limit.</a:t>
            </a:r>
          </a:p>
          <a:p>
            <a:pPr>
              <a:lnSpc>
                <a:spcPct val="80000"/>
              </a:lnSpc>
            </a:pPr>
            <a:r>
              <a:rPr lang="en-US" altLang="zh-CN" sz="800" smtClean="0"/>
              <a:t>After speckle reconstruction processing, I believe that the images are close to the telescope diffraction limit.</a:t>
            </a:r>
          </a:p>
          <a:p>
            <a:pPr>
              <a:lnSpc>
                <a:spcPct val="80000"/>
              </a:lnSpc>
            </a:pPr>
            <a:endParaRPr lang="zh-CN" altLang="en-US" sz="80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p:cNvSpPr>
            <a:spLocks noGrp="1" noRot="1" noChangeAspect="1" noChangeArrowheads="1" noTextEdit="1"/>
          </p:cNvSpPr>
          <p:nvPr>
            <p:ph type="sldImg"/>
          </p:nvPr>
        </p:nvSpPr>
        <p:spPr>
          <a:xfrm>
            <a:off x="641350" y="238125"/>
            <a:ext cx="2840038" cy="2130425"/>
          </a:xfrm>
          <a:ln/>
        </p:spPr>
      </p:sp>
      <p:sp>
        <p:nvSpPr>
          <p:cNvPr id="309251" name="Rectangle 3"/>
          <p:cNvSpPr>
            <a:spLocks noGrp="1" noChangeArrowheads="1"/>
          </p:cNvSpPr>
          <p:nvPr>
            <p:ph type="body" idx="1"/>
          </p:nvPr>
        </p:nvSpPr>
        <p:spPr>
          <a:xfrm>
            <a:off x="230188" y="2674938"/>
            <a:ext cx="6488112" cy="6264275"/>
          </a:xfrm>
          <a:noFill/>
          <a:ln/>
        </p:spPr>
        <p:txBody>
          <a:bodyPr/>
          <a:lstStyle/>
          <a:p>
            <a:pPr eaLnBrk="1" hangingPunct="1"/>
            <a:r>
              <a:rPr lang="en-US" altLang="zh-CN" smtClean="0"/>
              <a:t>We are working on the 2</a:t>
            </a:r>
            <a:r>
              <a:rPr lang="en-US" altLang="zh-CN" baseline="30000" smtClean="0"/>
              <a:t>nd</a:t>
            </a:r>
            <a:r>
              <a:rPr lang="en-US" altLang="zh-CN" smtClean="0"/>
              <a:t> generation AO system because AO-76 is unable to correct the seeing very well in the visible.</a:t>
            </a:r>
          </a:p>
          <a:p>
            <a:pPr eaLnBrk="1" hangingPunct="1"/>
            <a:r>
              <a:rPr lang="en-US" altLang="zh-CN" smtClean="0"/>
              <a:t>This figure shows the geometry of AO-76. You probably notice there are only 10 sub-apertures across the pupil of the 1.6 m PM. </a:t>
            </a:r>
          </a:p>
          <a:p>
            <a:pPr eaLnBrk="1" hangingPunct="1"/>
            <a:r>
              <a:rPr lang="en-US" altLang="zh-CN" smtClean="0"/>
              <a:t>Fried parameter at Big Bear is about 6-8 cm in the visible. To acquire enough spatial sampling over the 1.6 m NST, we need at least 20-26 sub-apertures across the telescope pupil. In this case, the 1</a:t>
            </a:r>
            <a:r>
              <a:rPr lang="en-US" altLang="zh-CN" baseline="30000" smtClean="0"/>
              <a:t>st</a:t>
            </a:r>
            <a:r>
              <a:rPr lang="en-US" altLang="zh-CN" smtClean="0"/>
              <a:t> generation AO-76 is currently under-sampling in the visible for the NST under typical BBSO seeing condition. </a:t>
            </a:r>
          </a:p>
          <a:p>
            <a:pPr eaLnBrk="1" hangingPunct="1"/>
            <a:endParaRPr lang="en-US" altLang="zh-CN" smtClean="0"/>
          </a:p>
          <a:p>
            <a:pPr eaLnBrk="1" hangingPunct="1"/>
            <a:r>
              <a:rPr lang="en-US" altLang="zh-CN" smtClean="0"/>
              <a:t>Basically, AO design depends on the telescope aperture and local seeing condition. The NST PM has 1.6 m clear aperture and r0 at Big Bear is about 6-8 cm in the visible. To acquire enough spatial sampling, we need at least 20-26 wfs sub-apertures across the telescope pupil. Right now, AO-76 has only 10 sub-apertures. That is why we need the 2</a:t>
            </a:r>
            <a:r>
              <a:rPr lang="en-US" altLang="zh-CN" baseline="30000" smtClean="0"/>
              <a:t>nd</a:t>
            </a:r>
            <a:r>
              <a:rPr lang="en-US" altLang="zh-CN" smtClean="0"/>
              <a:t> generation AO to correct seeing in the visible. If we choose 20 sub-apertures across pupil as the baseline, totally, WFS will have 308 sub-apertures and DM should have 349 actuators.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4" descr="njit_Admin_footer_PPT"/>
          <p:cNvPicPr>
            <a:picLocks noChangeAspect="1" noChangeArrowheads="1"/>
          </p:cNvPicPr>
          <p:nvPr/>
        </p:nvPicPr>
        <p:blipFill>
          <a:blip r:embed="rId2" cstate="print"/>
          <a:srcRect/>
          <a:stretch>
            <a:fillRect/>
          </a:stretch>
        </p:blipFill>
        <p:spPr bwMode="auto">
          <a:xfrm>
            <a:off x="0" y="6069013"/>
            <a:ext cx="9144000" cy="803275"/>
          </a:xfrm>
          <a:prstGeom prst="rect">
            <a:avLst/>
          </a:prstGeom>
          <a:noFill/>
          <a:ln w="9525">
            <a:noFill/>
            <a:miter lim="800000"/>
            <a:headEnd/>
            <a:tailEnd/>
          </a:ln>
        </p:spPr>
      </p:pic>
      <p:sp>
        <p:nvSpPr>
          <p:cNvPr id="5" name="Text Box 5"/>
          <p:cNvSpPr txBox="1">
            <a:spLocks noChangeArrowheads="1"/>
          </p:cNvSpPr>
          <p:nvPr/>
        </p:nvSpPr>
        <p:spPr bwMode="auto">
          <a:xfrm>
            <a:off x="3384550" y="6129338"/>
            <a:ext cx="3565525" cy="366712"/>
          </a:xfrm>
          <a:prstGeom prst="rect">
            <a:avLst/>
          </a:prstGeom>
          <a:noFill/>
          <a:ln w="9525">
            <a:noFill/>
            <a:miter lim="800000"/>
            <a:headEnd/>
            <a:tailEnd/>
          </a:ln>
          <a:effectLst/>
        </p:spPr>
        <p:txBody>
          <a:bodyPr>
            <a:spAutoFit/>
          </a:bodyPr>
          <a:lstStyle/>
          <a:p>
            <a:pPr>
              <a:spcBef>
                <a:spcPct val="50000"/>
              </a:spcBef>
              <a:defRPr/>
            </a:pPr>
            <a:r>
              <a:rPr lang="en-US" sz="1800" i="1">
                <a:solidFill>
                  <a:srgbClr val="F8F2DA"/>
                </a:solidFill>
                <a:latin typeface="Arial" charset="0"/>
              </a:rPr>
              <a:t>Big Bear Solar Observatory </a:t>
            </a:r>
          </a:p>
        </p:txBody>
      </p:sp>
      <p:pic>
        <p:nvPicPr>
          <p:cNvPr id="6" name="Picture 6" descr="bbso-new-logo"/>
          <p:cNvPicPr>
            <a:picLocks noChangeAspect="1" noChangeArrowheads="1"/>
          </p:cNvPicPr>
          <p:nvPr/>
        </p:nvPicPr>
        <p:blipFill>
          <a:blip r:embed="rId3" cstate="print"/>
          <a:srcRect/>
          <a:stretch>
            <a:fillRect/>
          </a:stretch>
        </p:blipFill>
        <p:spPr bwMode="auto">
          <a:xfrm>
            <a:off x="8153400" y="152400"/>
            <a:ext cx="914400" cy="914400"/>
          </a:xfrm>
          <a:prstGeom prst="rect">
            <a:avLst/>
          </a:prstGeom>
          <a:noFill/>
          <a:ln w="9525">
            <a:noFill/>
            <a:miter lim="800000"/>
            <a:headEnd/>
            <a:tailEnd/>
          </a:ln>
        </p:spPr>
      </p:pic>
      <p:sp>
        <p:nvSpPr>
          <p:cNvPr id="5122" name="Rectangle 2"/>
          <p:cNvSpPr>
            <a:spLocks noGrp="1" noChangeArrowheads="1"/>
          </p:cNvSpPr>
          <p:nvPr>
            <p:ph type="ctrTitle"/>
          </p:nvPr>
        </p:nvSpPr>
        <p:spPr>
          <a:xfrm>
            <a:off x="685800" y="1052513"/>
            <a:ext cx="7772400" cy="1470025"/>
          </a:xfrm>
        </p:spPr>
        <p:txBody>
          <a:bodyPr/>
          <a:lstStyle>
            <a:lvl1pPr>
              <a:defRPr/>
            </a:lvl1pPr>
          </a:lstStyle>
          <a:p>
            <a:r>
              <a:rPr lang="en-US"/>
              <a:t>Click to edit Master title style</a:t>
            </a:r>
          </a:p>
        </p:txBody>
      </p:sp>
      <p:sp>
        <p:nvSpPr>
          <p:cNvPr id="5123" name="Rectangle 3"/>
          <p:cNvSpPr>
            <a:spLocks noGrp="1" noChangeArrowheads="1"/>
          </p:cNvSpPr>
          <p:nvPr>
            <p:ph type="subTitle" idx="1"/>
          </p:nvPr>
        </p:nvSpPr>
        <p:spPr>
          <a:xfrm>
            <a:off x="684213" y="2852738"/>
            <a:ext cx="6400800" cy="1752600"/>
          </a:xfrm>
        </p:spPr>
        <p:txBody>
          <a:bodyPr/>
          <a:lstStyle>
            <a:lvl1pPr marL="0" indent="0" algn="ctr">
              <a:buFontTx/>
              <a:buNone/>
              <a:defRPr/>
            </a:lvl1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22350" y="912813"/>
            <a:ext cx="7772400" cy="518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1650" y="912813"/>
            <a:ext cx="1943100" cy="51831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22350" y="912813"/>
            <a:ext cx="5676900" cy="51831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223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8475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022350" y="912813"/>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Slide Title Here</a:t>
            </a:r>
          </a:p>
        </p:txBody>
      </p:sp>
      <p:sp>
        <p:nvSpPr>
          <p:cNvPr id="1027" name="Rectangle 3"/>
          <p:cNvSpPr>
            <a:spLocks noGrp="1" noChangeArrowheads="1"/>
          </p:cNvSpPr>
          <p:nvPr>
            <p:ph type="body" idx="1"/>
          </p:nvPr>
        </p:nvSpPr>
        <p:spPr bwMode="auto">
          <a:xfrm>
            <a:off x="102235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1028" name="Picture 4" descr="njit_Admin_footer_PPT"/>
          <p:cNvPicPr>
            <a:picLocks noChangeAspect="1" noChangeArrowheads="1"/>
          </p:cNvPicPr>
          <p:nvPr/>
        </p:nvPicPr>
        <p:blipFill>
          <a:blip r:embed="rId14" cstate="print"/>
          <a:srcRect/>
          <a:stretch>
            <a:fillRect/>
          </a:stretch>
        </p:blipFill>
        <p:spPr bwMode="auto">
          <a:xfrm>
            <a:off x="0" y="6069013"/>
            <a:ext cx="9188450" cy="803275"/>
          </a:xfrm>
          <a:prstGeom prst="rect">
            <a:avLst/>
          </a:prstGeom>
          <a:noFill/>
          <a:ln w="9525">
            <a:noFill/>
            <a:miter lim="800000"/>
            <a:headEnd/>
            <a:tailEnd/>
          </a:ln>
        </p:spPr>
      </p:pic>
      <p:sp>
        <p:nvSpPr>
          <p:cNvPr id="4101" name="Text Box 5"/>
          <p:cNvSpPr txBox="1">
            <a:spLocks noChangeArrowheads="1"/>
          </p:cNvSpPr>
          <p:nvPr/>
        </p:nvSpPr>
        <p:spPr bwMode="auto">
          <a:xfrm>
            <a:off x="3384550" y="6129338"/>
            <a:ext cx="3565525" cy="366712"/>
          </a:xfrm>
          <a:prstGeom prst="rect">
            <a:avLst/>
          </a:prstGeom>
          <a:noFill/>
          <a:ln w="9525">
            <a:noFill/>
            <a:miter lim="800000"/>
            <a:headEnd/>
            <a:tailEnd/>
          </a:ln>
          <a:effectLst/>
        </p:spPr>
        <p:txBody>
          <a:bodyPr>
            <a:spAutoFit/>
          </a:bodyPr>
          <a:lstStyle/>
          <a:p>
            <a:pPr>
              <a:spcBef>
                <a:spcPct val="50000"/>
              </a:spcBef>
              <a:defRPr/>
            </a:pPr>
            <a:r>
              <a:rPr lang="en-US" sz="1800" i="1">
                <a:solidFill>
                  <a:srgbClr val="F8F2DA"/>
                </a:solidFill>
                <a:latin typeface="Arial" charset="0"/>
              </a:rPr>
              <a:t>Big Bear Solar Observatory </a:t>
            </a:r>
          </a:p>
        </p:txBody>
      </p:sp>
      <p:pic>
        <p:nvPicPr>
          <p:cNvPr id="1030" name="Picture 6" descr="bbso-new-logo"/>
          <p:cNvPicPr>
            <a:picLocks noChangeAspect="1" noChangeArrowheads="1"/>
          </p:cNvPicPr>
          <p:nvPr/>
        </p:nvPicPr>
        <p:blipFill>
          <a:blip r:embed="rId15" cstate="print"/>
          <a:srcRect/>
          <a:stretch>
            <a:fillRect/>
          </a:stretch>
        </p:blipFill>
        <p:spPr bwMode="auto">
          <a:xfrm>
            <a:off x="8153400" y="152400"/>
            <a:ext cx="914400" cy="914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2" r:id="rId1"/>
    <p:sldLayoutId id="2147483729" r:id="rId2"/>
    <p:sldLayoutId id="2147483728" r:id="rId3"/>
    <p:sldLayoutId id="2147483727" r:id="rId4"/>
    <p:sldLayoutId id="2147483726" r:id="rId5"/>
    <p:sldLayoutId id="2147483725" r:id="rId6"/>
    <p:sldLayoutId id="2147483724" r:id="rId7"/>
    <p:sldLayoutId id="2147483723" r:id="rId8"/>
    <p:sldLayoutId id="2147483722" r:id="rId9"/>
    <p:sldLayoutId id="2147483721" r:id="rId10"/>
    <p:sldLayoutId id="2147483720" r:id="rId11"/>
    <p:sldLayoutId id="2147483741" r:id="rId12"/>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Times New Roman" pitchFamily="18" charset="0"/>
          <a:ea typeface="MS PGothic" pitchFamily="34" charset="-128"/>
        </a:defRPr>
      </a:lvl2pPr>
      <a:lvl3pPr algn="l" rtl="0" eaLnBrk="0" fontAlgn="base" hangingPunct="0">
        <a:spcBef>
          <a:spcPct val="0"/>
        </a:spcBef>
        <a:spcAft>
          <a:spcPct val="0"/>
        </a:spcAft>
        <a:defRPr sz="3800">
          <a:solidFill>
            <a:schemeClr val="tx2"/>
          </a:solidFill>
          <a:latin typeface="Times New Roman" pitchFamily="18" charset="0"/>
          <a:ea typeface="MS PGothic" pitchFamily="34" charset="-128"/>
        </a:defRPr>
      </a:lvl3pPr>
      <a:lvl4pPr algn="l" rtl="0" eaLnBrk="0" fontAlgn="base" hangingPunct="0">
        <a:spcBef>
          <a:spcPct val="0"/>
        </a:spcBef>
        <a:spcAft>
          <a:spcPct val="0"/>
        </a:spcAft>
        <a:defRPr sz="3800">
          <a:solidFill>
            <a:schemeClr val="tx2"/>
          </a:solidFill>
          <a:latin typeface="Times New Roman" pitchFamily="18" charset="0"/>
          <a:ea typeface="MS PGothic" pitchFamily="34" charset="-128"/>
        </a:defRPr>
      </a:lvl4pPr>
      <a:lvl5pPr algn="l" rtl="0" eaLnBrk="0" fontAlgn="base" hangingPunct="0">
        <a:spcBef>
          <a:spcPct val="0"/>
        </a:spcBef>
        <a:spcAft>
          <a:spcPct val="0"/>
        </a:spcAft>
        <a:defRPr sz="3800">
          <a:solidFill>
            <a:schemeClr val="tx2"/>
          </a:solidFill>
          <a:latin typeface="Times New Roman" pitchFamily="18" charset="0"/>
          <a:ea typeface="MS PGothic" pitchFamily="34" charset="-128"/>
        </a:defRPr>
      </a:lvl5pPr>
      <a:lvl6pPr marL="457200" algn="l" rtl="0" fontAlgn="base">
        <a:spcBef>
          <a:spcPct val="0"/>
        </a:spcBef>
        <a:spcAft>
          <a:spcPct val="0"/>
        </a:spcAft>
        <a:defRPr sz="3800">
          <a:solidFill>
            <a:schemeClr val="tx2"/>
          </a:solidFill>
          <a:latin typeface="Times New Roman" pitchFamily="18" charset="0"/>
          <a:ea typeface="MS PGothic" pitchFamily="34" charset="-128"/>
        </a:defRPr>
      </a:lvl6pPr>
      <a:lvl7pPr marL="914400" algn="l" rtl="0" fontAlgn="base">
        <a:spcBef>
          <a:spcPct val="0"/>
        </a:spcBef>
        <a:spcAft>
          <a:spcPct val="0"/>
        </a:spcAft>
        <a:defRPr sz="3800">
          <a:solidFill>
            <a:schemeClr val="tx2"/>
          </a:solidFill>
          <a:latin typeface="Times New Roman" pitchFamily="18" charset="0"/>
          <a:ea typeface="MS PGothic" pitchFamily="34" charset="-128"/>
        </a:defRPr>
      </a:lvl7pPr>
      <a:lvl8pPr marL="1371600" algn="l" rtl="0" fontAlgn="base">
        <a:spcBef>
          <a:spcPct val="0"/>
        </a:spcBef>
        <a:spcAft>
          <a:spcPct val="0"/>
        </a:spcAft>
        <a:defRPr sz="3800">
          <a:solidFill>
            <a:schemeClr val="tx2"/>
          </a:solidFill>
          <a:latin typeface="Times New Roman" pitchFamily="18" charset="0"/>
          <a:ea typeface="MS PGothic" pitchFamily="34" charset="-128"/>
        </a:defRPr>
      </a:lvl8pPr>
      <a:lvl9pPr marL="1828800" algn="l" rtl="0" fontAlgn="base">
        <a:spcBef>
          <a:spcPct val="0"/>
        </a:spcBef>
        <a:spcAft>
          <a:spcPct val="0"/>
        </a:spcAft>
        <a:defRPr sz="3800">
          <a:solidFill>
            <a:schemeClr val="tx2"/>
          </a:solidFill>
          <a:latin typeface="Times New Roman" pitchFamily="18"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022350" y="912813"/>
            <a:ext cx="7772400" cy="1143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title style</a:t>
            </a:r>
          </a:p>
        </p:txBody>
      </p:sp>
      <p:sp>
        <p:nvSpPr>
          <p:cNvPr id="2051" name="Rectangle 3"/>
          <p:cNvSpPr>
            <a:spLocks noGrp="1" noChangeArrowheads="1"/>
          </p:cNvSpPr>
          <p:nvPr>
            <p:ph type="body" idx="1"/>
          </p:nvPr>
        </p:nvSpPr>
        <p:spPr bwMode="auto">
          <a:xfrm>
            <a:off x="102235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pic>
        <p:nvPicPr>
          <p:cNvPr id="2052" name="Picture 4" descr="njit_Admin_footer_PPT"/>
          <p:cNvPicPr>
            <a:picLocks noChangeAspect="1" noChangeArrowheads="1"/>
          </p:cNvPicPr>
          <p:nvPr/>
        </p:nvPicPr>
        <p:blipFill>
          <a:blip r:embed="rId13" cstate="print"/>
          <a:srcRect/>
          <a:stretch>
            <a:fillRect/>
          </a:stretch>
        </p:blipFill>
        <p:spPr bwMode="auto">
          <a:xfrm>
            <a:off x="0" y="6069013"/>
            <a:ext cx="9188450" cy="8032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40" r:id="rId1"/>
    <p:sldLayoutId id="2147483739" r:id="rId2"/>
    <p:sldLayoutId id="2147483738" r:id="rId3"/>
    <p:sldLayoutId id="2147483737" r:id="rId4"/>
    <p:sldLayoutId id="2147483736" r:id="rId5"/>
    <p:sldLayoutId id="2147483735" r:id="rId6"/>
    <p:sldLayoutId id="2147483734" r:id="rId7"/>
    <p:sldLayoutId id="2147483733" r:id="rId8"/>
    <p:sldLayoutId id="2147483732" r:id="rId9"/>
    <p:sldLayoutId id="2147483731" r:id="rId10"/>
    <p:sldLayoutId id="2147483730" r:id="rId11"/>
  </p:sldLayoutIdLst>
  <p:txStyles>
    <p:titleStyle>
      <a:lvl1pPr algn="l" rtl="0" eaLnBrk="0" fontAlgn="base" hangingPunct="0">
        <a:spcBef>
          <a:spcPct val="0"/>
        </a:spcBef>
        <a:spcAft>
          <a:spcPct val="0"/>
        </a:spcAft>
        <a:defRPr sz="3800">
          <a:solidFill>
            <a:schemeClr val="tx2"/>
          </a:solidFill>
          <a:latin typeface="+mj-lt"/>
          <a:ea typeface="+mj-ea"/>
          <a:cs typeface="+mj-cs"/>
        </a:defRPr>
      </a:lvl1pPr>
      <a:lvl2pPr algn="l" rtl="0" eaLnBrk="0" fontAlgn="base" hangingPunct="0">
        <a:spcBef>
          <a:spcPct val="0"/>
        </a:spcBef>
        <a:spcAft>
          <a:spcPct val="0"/>
        </a:spcAft>
        <a:defRPr sz="3800">
          <a:solidFill>
            <a:schemeClr val="tx2"/>
          </a:solidFill>
          <a:latin typeface="ITC Stone Sans Std Semibold" pitchFamily="-112" charset="0"/>
          <a:ea typeface="MS PGothic" pitchFamily="34" charset="-128"/>
        </a:defRPr>
      </a:lvl2pPr>
      <a:lvl3pPr algn="l" rtl="0" eaLnBrk="0" fontAlgn="base" hangingPunct="0">
        <a:spcBef>
          <a:spcPct val="0"/>
        </a:spcBef>
        <a:spcAft>
          <a:spcPct val="0"/>
        </a:spcAft>
        <a:defRPr sz="3800">
          <a:solidFill>
            <a:schemeClr val="tx2"/>
          </a:solidFill>
          <a:latin typeface="ITC Stone Sans Std Semibold" pitchFamily="-112" charset="0"/>
          <a:ea typeface="MS PGothic" pitchFamily="34" charset="-128"/>
        </a:defRPr>
      </a:lvl3pPr>
      <a:lvl4pPr algn="l" rtl="0" eaLnBrk="0" fontAlgn="base" hangingPunct="0">
        <a:spcBef>
          <a:spcPct val="0"/>
        </a:spcBef>
        <a:spcAft>
          <a:spcPct val="0"/>
        </a:spcAft>
        <a:defRPr sz="3800">
          <a:solidFill>
            <a:schemeClr val="tx2"/>
          </a:solidFill>
          <a:latin typeface="ITC Stone Sans Std Semibold" pitchFamily="-112" charset="0"/>
          <a:ea typeface="MS PGothic" pitchFamily="34" charset="-128"/>
        </a:defRPr>
      </a:lvl4pPr>
      <a:lvl5pPr algn="l" rtl="0" eaLnBrk="0" fontAlgn="base" hangingPunct="0">
        <a:spcBef>
          <a:spcPct val="0"/>
        </a:spcBef>
        <a:spcAft>
          <a:spcPct val="0"/>
        </a:spcAft>
        <a:defRPr sz="3800">
          <a:solidFill>
            <a:schemeClr val="tx2"/>
          </a:solidFill>
          <a:latin typeface="ITC Stone Sans Std Semibold" pitchFamily="-112" charset="0"/>
          <a:ea typeface="MS PGothic" pitchFamily="34" charset="-128"/>
        </a:defRPr>
      </a:lvl5pPr>
      <a:lvl6pPr marL="457200" algn="l" rtl="0" fontAlgn="base">
        <a:spcBef>
          <a:spcPct val="0"/>
        </a:spcBef>
        <a:spcAft>
          <a:spcPct val="0"/>
        </a:spcAft>
        <a:defRPr sz="3800">
          <a:solidFill>
            <a:schemeClr val="tx2"/>
          </a:solidFill>
          <a:latin typeface="ITC Stone Sans Std Semibold" pitchFamily="-112" charset="0"/>
          <a:ea typeface="MS PGothic" pitchFamily="34" charset="-128"/>
        </a:defRPr>
      </a:lvl6pPr>
      <a:lvl7pPr marL="914400" algn="l" rtl="0" fontAlgn="base">
        <a:spcBef>
          <a:spcPct val="0"/>
        </a:spcBef>
        <a:spcAft>
          <a:spcPct val="0"/>
        </a:spcAft>
        <a:defRPr sz="3800">
          <a:solidFill>
            <a:schemeClr val="tx2"/>
          </a:solidFill>
          <a:latin typeface="ITC Stone Sans Std Semibold" pitchFamily="-112" charset="0"/>
          <a:ea typeface="MS PGothic" pitchFamily="34" charset="-128"/>
        </a:defRPr>
      </a:lvl7pPr>
      <a:lvl8pPr marL="1371600" algn="l" rtl="0" fontAlgn="base">
        <a:spcBef>
          <a:spcPct val="0"/>
        </a:spcBef>
        <a:spcAft>
          <a:spcPct val="0"/>
        </a:spcAft>
        <a:defRPr sz="3800">
          <a:solidFill>
            <a:schemeClr val="tx2"/>
          </a:solidFill>
          <a:latin typeface="ITC Stone Sans Std Semibold" pitchFamily="-112" charset="0"/>
          <a:ea typeface="MS PGothic" pitchFamily="34" charset="-128"/>
        </a:defRPr>
      </a:lvl8pPr>
      <a:lvl9pPr marL="1828800" algn="l" rtl="0" fontAlgn="base">
        <a:spcBef>
          <a:spcPct val="0"/>
        </a:spcBef>
        <a:spcAft>
          <a:spcPct val="0"/>
        </a:spcAft>
        <a:defRPr sz="3800">
          <a:solidFill>
            <a:schemeClr val="tx2"/>
          </a:solidFill>
          <a:latin typeface="ITC Stone Sans Std Semibold" pitchFamily="-112" charset="0"/>
          <a:ea typeface="MS PGothic" pitchFamily="34" charset="-128"/>
        </a:defRPr>
      </a:lvl9pPr>
    </p:titleStyle>
    <p:bodyStyle>
      <a:lvl1pPr marL="342900" indent="-342900" algn="l" rtl="0" eaLnBrk="0" fontAlgn="base" hangingPunct="0">
        <a:spcBef>
          <a:spcPct val="20000"/>
        </a:spcBef>
        <a:spcAft>
          <a:spcPct val="0"/>
        </a:spcAft>
        <a:buChar char="•"/>
        <a:defRPr sz="2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ea typeface="+mn-ea"/>
        </a:defRPr>
      </a:lvl2pPr>
      <a:lvl3pPr marL="1143000" indent="-228600" algn="l" rtl="0" eaLnBrk="0" fontAlgn="base" hangingPunct="0">
        <a:spcBef>
          <a:spcPct val="20000"/>
        </a:spcBef>
        <a:spcAft>
          <a:spcPct val="0"/>
        </a:spcAft>
        <a:buChar char="•"/>
        <a:defRPr>
          <a:solidFill>
            <a:schemeClr val="tx1"/>
          </a:solidFill>
          <a:latin typeface="+mn-lt"/>
          <a:ea typeface="+mn-ea"/>
        </a:defRPr>
      </a:lvl3pPr>
      <a:lvl4pPr marL="1600200" indent="-228600" algn="l" rtl="0" eaLnBrk="0" fontAlgn="base" hangingPunct="0">
        <a:spcBef>
          <a:spcPct val="20000"/>
        </a:spcBef>
        <a:spcAft>
          <a:spcPct val="0"/>
        </a:spcAft>
        <a:buChar char="–"/>
        <a:defRPr sz="1600">
          <a:solidFill>
            <a:schemeClr val="tx1"/>
          </a:solidFill>
          <a:latin typeface="+mn-lt"/>
          <a:ea typeface="+mn-ea"/>
        </a:defRPr>
      </a:lvl4pPr>
      <a:lvl5pPr marL="2057400" indent="-228600" algn="l" rtl="0" eaLnBrk="0" fontAlgn="base" hangingPunct="0">
        <a:spcBef>
          <a:spcPct val="20000"/>
        </a:spcBef>
        <a:spcAft>
          <a:spcPct val="0"/>
        </a:spcAft>
        <a:buChar char="»"/>
        <a:defRPr sz="1400">
          <a:solidFill>
            <a:schemeClr val="tx1"/>
          </a:solidFill>
          <a:latin typeface="+mn-lt"/>
          <a:ea typeface="+mn-ea"/>
        </a:defRPr>
      </a:lvl5pPr>
      <a:lvl6pPr marL="2514600" indent="-228600" algn="l" rtl="0" fontAlgn="base">
        <a:spcBef>
          <a:spcPct val="20000"/>
        </a:spcBef>
        <a:spcAft>
          <a:spcPct val="0"/>
        </a:spcAft>
        <a:buChar char="»"/>
        <a:defRPr sz="1400">
          <a:solidFill>
            <a:schemeClr val="tx1"/>
          </a:solidFill>
          <a:latin typeface="+mn-lt"/>
          <a:ea typeface="+mn-ea"/>
        </a:defRPr>
      </a:lvl6pPr>
      <a:lvl7pPr marL="2971800" indent="-228600" algn="l" rtl="0" fontAlgn="base">
        <a:spcBef>
          <a:spcPct val="20000"/>
        </a:spcBef>
        <a:spcAft>
          <a:spcPct val="0"/>
        </a:spcAft>
        <a:buChar char="»"/>
        <a:defRPr sz="1400">
          <a:solidFill>
            <a:schemeClr val="tx1"/>
          </a:solidFill>
          <a:latin typeface="+mn-lt"/>
          <a:ea typeface="+mn-ea"/>
        </a:defRPr>
      </a:lvl7pPr>
      <a:lvl8pPr marL="3429000" indent="-228600" algn="l" rtl="0" fontAlgn="base">
        <a:spcBef>
          <a:spcPct val="20000"/>
        </a:spcBef>
        <a:spcAft>
          <a:spcPct val="0"/>
        </a:spcAft>
        <a:buChar char="»"/>
        <a:defRPr sz="1400">
          <a:solidFill>
            <a:schemeClr val="tx1"/>
          </a:solidFill>
          <a:latin typeface="+mn-lt"/>
          <a:ea typeface="+mn-ea"/>
        </a:defRPr>
      </a:lvl8pPr>
      <a:lvl9pPr marL="3886200" indent="-228600" algn="l" rtl="0" fontAlgn="base">
        <a:spcBef>
          <a:spcPct val="20000"/>
        </a:spcBef>
        <a:spcAft>
          <a:spcPct val="0"/>
        </a:spcAft>
        <a:buChar char="»"/>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3.xml"/><Relationship Id="rId5" Type="http://schemas.openxmlformats.org/officeDocument/2006/relationships/image" Target="../media/image21.jpeg"/><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23.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7.jpeg"/><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ideo" Target="file:///C:\Powerpoint\China_2012\IAU_JDS6_2012_Cao\fig07.mpg" TargetMode="External"/><Relationship Id="rId5" Type="http://schemas.openxmlformats.org/officeDocument/2006/relationships/image" Target="../media/image34.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6.xml"/><Relationship Id="rId7" Type="http://schemas.openxmlformats.org/officeDocument/2006/relationships/image" Target="../media/image3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ideo" Target="file:///C:\China_2012\Chengdu_2012\nst_tio_2010-08-03_set1.mpg" TargetMode="Externa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47.png"/><Relationship Id="rId2" Type="http://schemas.openxmlformats.org/officeDocument/2006/relationships/slideLayout" Target="../slideLayouts/slideLayout12.xml"/><Relationship Id="rId1" Type="http://schemas.openxmlformats.org/officeDocument/2006/relationships/video" Target="file:///C:\Powerpoint\China_2012\IAU_JDS6_2012_Cao\TiOev1_NST2.wmv" TargetMode="External"/><Relationship Id="rId6" Type="http://schemas.openxmlformats.org/officeDocument/2006/relationships/image" Target="../media/image46.png"/><Relationship Id="rId5" Type="http://schemas.openxmlformats.org/officeDocument/2006/relationships/image" Target="../media/image45.wmf"/><Relationship Id="rId4" Type="http://schemas.openxmlformats.org/officeDocument/2006/relationships/image" Target="../media/image44.w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50.png"/><Relationship Id="rId2" Type="http://schemas.openxmlformats.org/officeDocument/2006/relationships/video" Target="file:///C:\Powerpoint\China_2012\IAU_JDS6_2012_Cao\nst_hab100_2010-06-28.mpg" TargetMode="External"/><Relationship Id="rId1" Type="http://schemas.openxmlformats.org/officeDocument/2006/relationships/video" Target="file:///C:\Powerpoint\China_2012\IAU_JDS6_2012_Cao\nst_tio_ha_20100831.mpg" TargetMode="Externa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ideo" Target="file:///C:\Powerpoint\China_2012\IAU_JDS6_2012_Cao\He_obs.avi" TargetMode="External"/><Relationship Id="rId5" Type="http://schemas.openxmlformats.org/officeDocument/2006/relationships/image" Target="../media/image59.png"/><Relationship Id="rId4" Type="http://schemas.openxmlformats.org/officeDocument/2006/relationships/image" Target="../media/image58.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ideo" Target="file:///C:\Powerpoint\China_2012\IAU_JDS6_2012_Cao\S3.avi" TargetMode="Externa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video" Target="file:///C:\Powerpoint\China_2012\IAU_JDS6_2012_Cao\flare_M1.2_20120705_4.avi" TargetMode="Externa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file:///C:\Powerpoint\China_2012\IAU_JDS6_2012_Cao\ao_sp.avi" TargetMode="External"/><Relationship Id="rId7" Type="http://schemas.openxmlformats.org/officeDocument/2006/relationships/image" Target="../media/image15.png"/><Relationship Id="rId2" Type="http://schemas.openxmlformats.org/officeDocument/2006/relationships/video" Target="file:///C:\Powerpoint\China_2012\IAU_JDS6_2012_Cao\ao_off.avi" TargetMode="External"/><Relationship Id="rId1" Type="http://schemas.openxmlformats.org/officeDocument/2006/relationships/video" Target="file:///C:\Powerpoint\China_2012\IAU_JDS6_2012_Cao\ao_align.avi" TargetMode="External"/><Relationship Id="rId6" Type="http://schemas.openxmlformats.org/officeDocument/2006/relationships/image" Target="../media/image14.png"/><Relationship Id="rId5" Type="http://schemas.openxmlformats.org/officeDocument/2006/relationships/notesSlide" Target="../notesSlides/notesSlide8.xml"/><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w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342" name="Rectangle 6"/>
          <p:cNvSpPr>
            <a:spLocks noChangeArrowheads="1"/>
          </p:cNvSpPr>
          <p:nvPr/>
        </p:nvSpPr>
        <p:spPr bwMode="auto">
          <a:xfrm>
            <a:off x="0" y="838200"/>
            <a:ext cx="9144000" cy="1470025"/>
          </a:xfrm>
          <a:prstGeom prst="rect">
            <a:avLst/>
          </a:prstGeom>
          <a:noFill/>
          <a:ln w="9525">
            <a:noFill/>
            <a:miter lim="800000"/>
            <a:headEnd/>
            <a:tailEnd/>
          </a:ln>
          <a:effectLst/>
        </p:spPr>
        <p:txBody>
          <a:bodyPr anchor="ctr"/>
          <a:lstStyle/>
          <a:p>
            <a:pPr algn="ctr" eaLnBrk="1" hangingPunct="1">
              <a:lnSpc>
                <a:spcPct val="125000"/>
              </a:lnSpc>
            </a:pPr>
            <a:r>
              <a:rPr lang="en-US" altLang="zh-CN" sz="3600">
                <a:solidFill>
                  <a:srgbClr val="FF0000"/>
                </a:solidFill>
                <a:effectLst>
                  <a:outerShdw blurRad="38100" dist="38100" dir="2700000" algn="tl">
                    <a:srgbClr val="C0C0C0"/>
                  </a:outerShdw>
                </a:effectLst>
                <a:latin typeface="Tahoma" pitchFamily="34" charset="0"/>
                <a:ea typeface="SimSun" pitchFamily="2" charset="-122"/>
              </a:rPr>
              <a:t>The 1.6 m NST in Big Bear</a:t>
            </a:r>
          </a:p>
        </p:txBody>
      </p:sp>
      <p:sp>
        <p:nvSpPr>
          <p:cNvPr id="173073" name="Rectangle 17"/>
          <p:cNvSpPr>
            <a:spLocks noChangeArrowheads="1"/>
          </p:cNvSpPr>
          <p:nvPr/>
        </p:nvSpPr>
        <p:spPr bwMode="auto">
          <a:xfrm>
            <a:off x="0" y="3200400"/>
            <a:ext cx="9144000" cy="977900"/>
          </a:xfrm>
          <a:prstGeom prst="rect">
            <a:avLst/>
          </a:prstGeom>
          <a:noFill/>
          <a:ln w="9525">
            <a:noFill/>
            <a:miter lim="800000"/>
            <a:headEnd/>
            <a:tailEnd/>
          </a:ln>
          <a:effectLst/>
        </p:spPr>
        <p:txBody>
          <a:bodyPr/>
          <a:lstStyle/>
          <a:p>
            <a:pPr marL="342900" indent="-342900" algn="ctr">
              <a:spcBef>
                <a:spcPct val="20000"/>
              </a:spcBef>
            </a:pPr>
            <a:r>
              <a:rPr lang="en-US" altLang="zh-CN" sz="2800" dirty="0" err="1">
                <a:solidFill>
                  <a:schemeClr val="tx1"/>
                </a:solidFill>
                <a:effectLst>
                  <a:outerShdw blurRad="38100" dist="38100" dir="2700000" algn="tl">
                    <a:srgbClr val="C0C0C0"/>
                  </a:outerShdw>
                </a:effectLst>
                <a:latin typeface="MV Boli" pitchFamily="2" charset="0"/>
                <a:ea typeface="SimSun" pitchFamily="2" charset="-122"/>
              </a:rPr>
              <a:t>Wenda</a:t>
            </a:r>
            <a:r>
              <a:rPr lang="en-US" altLang="zh-CN" sz="2800" dirty="0">
                <a:solidFill>
                  <a:schemeClr val="tx1"/>
                </a:solidFill>
                <a:effectLst>
                  <a:outerShdw blurRad="38100" dist="38100" dir="2700000" algn="tl">
                    <a:srgbClr val="C0C0C0"/>
                  </a:outerShdw>
                </a:effectLst>
                <a:latin typeface="MV Boli" pitchFamily="2" charset="0"/>
                <a:ea typeface="SimSun" pitchFamily="2" charset="-122"/>
              </a:rPr>
              <a:t> </a:t>
            </a:r>
            <a:r>
              <a:rPr lang="en-US" altLang="zh-CN" sz="2800" dirty="0" smtClean="0">
                <a:solidFill>
                  <a:schemeClr val="tx1"/>
                </a:solidFill>
                <a:effectLst>
                  <a:outerShdw blurRad="38100" dist="38100" dir="2700000" algn="tl">
                    <a:srgbClr val="C0C0C0"/>
                  </a:outerShdw>
                </a:effectLst>
                <a:latin typeface="MV Boli" pitchFamily="2" charset="0"/>
                <a:ea typeface="SimSun" pitchFamily="2" charset="-122"/>
              </a:rPr>
              <a:t>Cao</a:t>
            </a:r>
            <a:endParaRPr lang="en-US" altLang="zh-CN" sz="2800" dirty="0">
              <a:solidFill>
                <a:schemeClr val="tx1"/>
              </a:solidFill>
              <a:effectLst>
                <a:outerShdw blurRad="38100" dist="38100" dir="2700000" algn="tl">
                  <a:srgbClr val="C0C0C0"/>
                </a:outerShdw>
              </a:effectLst>
              <a:latin typeface="MV Boli" pitchFamily="2" charset="0"/>
              <a:ea typeface="SimSun" pitchFamily="2" charset="-122"/>
            </a:endParaRPr>
          </a:p>
          <a:p>
            <a:pPr marL="342900" indent="-342900" algn="ctr">
              <a:spcBef>
                <a:spcPct val="20000"/>
              </a:spcBef>
            </a:pPr>
            <a:endParaRPr lang="en-US" altLang="zh-CN" sz="3200" dirty="0">
              <a:solidFill>
                <a:schemeClr val="tx1"/>
              </a:solidFill>
              <a:effectLst>
                <a:outerShdw blurRad="38100" dist="38100" dir="2700000" algn="tl">
                  <a:srgbClr val="C0C0C0"/>
                </a:outerShdw>
              </a:effectLst>
              <a:latin typeface="MV Boli" pitchFamily="2" charset="0"/>
              <a:ea typeface="SimSun" pitchFamily="2" charset="-122"/>
            </a:endParaRPr>
          </a:p>
        </p:txBody>
      </p:sp>
      <p:sp>
        <p:nvSpPr>
          <p:cNvPr id="173074" name="Rectangle 18"/>
          <p:cNvSpPr>
            <a:spLocks noChangeArrowheads="1"/>
          </p:cNvSpPr>
          <p:nvPr/>
        </p:nvSpPr>
        <p:spPr bwMode="auto">
          <a:xfrm>
            <a:off x="1219200" y="4038600"/>
            <a:ext cx="6672263" cy="838200"/>
          </a:xfrm>
          <a:prstGeom prst="rect">
            <a:avLst/>
          </a:prstGeom>
          <a:noFill/>
          <a:ln w="9525">
            <a:noFill/>
            <a:miter lim="800000"/>
            <a:headEnd/>
            <a:tailEnd/>
          </a:ln>
          <a:effectLst/>
        </p:spPr>
        <p:txBody>
          <a:bodyPr/>
          <a:lstStyle/>
          <a:p>
            <a:pPr marL="342900" indent="-342900" algn="ctr">
              <a:spcBef>
                <a:spcPct val="20000"/>
              </a:spcBef>
            </a:pPr>
            <a:r>
              <a:rPr lang="en-US" altLang="zh-CN" sz="2300" i="1">
                <a:solidFill>
                  <a:srgbClr val="000066"/>
                </a:solidFill>
                <a:effectLst>
                  <a:outerShdw blurRad="38100" dist="38100" dir="2700000" algn="tl">
                    <a:srgbClr val="C0C0C0"/>
                  </a:outerShdw>
                </a:effectLst>
                <a:ea typeface="SimSun" pitchFamily="2" charset="-122"/>
              </a:rPr>
              <a:t>Big Bear Solar Observatory</a:t>
            </a:r>
          </a:p>
          <a:p>
            <a:pPr marL="342900" indent="-342900" algn="ctr">
              <a:spcBef>
                <a:spcPct val="20000"/>
              </a:spcBef>
            </a:pPr>
            <a:r>
              <a:rPr lang="en-US" altLang="zh-CN" sz="2300" i="1">
                <a:solidFill>
                  <a:srgbClr val="000066"/>
                </a:solidFill>
                <a:effectLst>
                  <a:outerShdw blurRad="38100" dist="38100" dir="2700000" algn="tl">
                    <a:srgbClr val="C0C0C0"/>
                  </a:outerShdw>
                </a:effectLst>
                <a:ea typeface="SimSun" pitchFamily="2" charset="-122"/>
              </a:rPr>
              <a:t>New Jersey Institute of Technology</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2"/>
          <p:cNvSpPr>
            <a:spLocks noChangeArrowheads="1"/>
          </p:cNvSpPr>
          <p:nvPr/>
        </p:nvSpPr>
        <p:spPr bwMode="auto">
          <a:xfrm>
            <a:off x="304800" y="1066800"/>
            <a:ext cx="5029200" cy="4800600"/>
          </a:xfrm>
          <a:prstGeom prst="rect">
            <a:avLst/>
          </a:prstGeom>
          <a:noFill/>
          <a:ln w="9525">
            <a:noFill/>
            <a:miter lim="800000"/>
            <a:headEnd/>
            <a:tailEnd/>
          </a:ln>
          <a:effectLst/>
        </p:spPr>
        <p:txBody>
          <a:bodyPr/>
          <a:lstStyle/>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2</a:t>
            </a:r>
            <a:r>
              <a:rPr lang="en-US" altLang="zh-CN" sz="1800" b="0" baseline="30000">
                <a:solidFill>
                  <a:srgbClr val="000066"/>
                </a:solidFill>
                <a:latin typeface="Tahoma" pitchFamily="34" charset="0"/>
                <a:ea typeface="SimSun" pitchFamily="2" charset="-122"/>
                <a:cs typeface="Tahoma" pitchFamily="34" charset="0"/>
              </a:rPr>
              <a:t>nd</a:t>
            </a:r>
            <a:r>
              <a:rPr lang="en-US" altLang="zh-CN" sz="1800" b="0">
                <a:solidFill>
                  <a:srgbClr val="000066"/>
                </a:solidFill>
                <a:latin typeface="Tahoma" pitchFamily="34" charset="0"/>
                <a:ea typeface="SimSun" pitchFamily="2" charset="-122"/>
                <a:cs typeface="Tahoma" pitchFamily="34" charset="0"/>
              </a:rPr>
              <a:t> generation AO-308 which is underway, is a collaboration between BBSO and NSO </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Shack Hartmann WFS with 308 sub-apertures (AO-308): 20 sub-apertures across the NST primary mirror</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Xinetics Deformable Mirror with 357 actuators and 5 mm spacing</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Phontom V.7.3 camera with a frame rate of 2000 Hz for 400 by 400 pixel sub-array</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Bitware TigerSHARC Boards with 16 digital signal processors (DSPs)</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Closed-loop Bandwidth: 120 Hz</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Acquire diffraction limited imaging over the telescope’s full range of operation</a:t>
            </a:r>
          </a:p>
        </p:txBody>
      </p:sp>
      <p:sp>
        <p:nvSpPr>
          <p:cNvPr id="310275" name="Rectangle 2"/>
          <p:cNvSpPr>
            <a:spLocks noChangeArrowheads="1"/>
          </p:cNvSpPr>
          <p:nvPr/>
        </p:nvSpPr>
        <p:spPr bwMode="auto">
          <a:xfrm>
            <a:off x="0" y="228600"/>
            <a:ext cx="86868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2</a:t>
            </a:r>
            <a:r>
              <a:rPr lang="en-US" altLang="zh-CN" sz="3600" baseline="30000">
                <a:solidFill>
                  <a:srgbClr val="FF0000"/>
                </a:solidFill>
                <a:latin typeface="Tahoma" pitchFamily="34" charset="0"/>
                <a:ea typeface="SimSun" pitchFamily="2" charset="-122"/>
              </a:rPr>
              <a:t>nd</a:t>
            </a:r>
            <a:r>
              <a:rPr lang="en-US" altLang="zh-CN" sz="3600">
                <a:solidFill>
                  <a:srgbClr val="FF0000"/>
                </a:solidFill>
                <a:latin typeface="Tahoma" pitchFamily="34" charset="0"/>
                <a:ea typeface="SimSun" pitchFamily="2" charset="-122"/>
              </a:rPr>
              <a:t> Generation: AO-308</a:t>
            </a:r>
          </a:p>
        </p:txBody>
      </p:sp>
      <p:sp>
        <p:nvSpPr>
          <p:cNvPr id="310276" name="AutoShape 4" descr="Diapositive1"/>
          <p:cNvSpPr>
            <a:spLocks noChangeAspect="1" noChangeArrowheads="1"/>
          </p:cNvSpPr>
          <p:nvPr/>
        </p:nvSpPr>
        <p:spPr bwMode="auto">
          <a:xfrm>
            <a:off x="-209550" y="2351088"/>
            <a:ext cx="304800" cy="304800"/>
          </a:xfrm>
          <a:prstGeom prst="rect">
            <a:avLst/>
          </a:prstGeom>
          <a:noFill/>
        </p:spPr>
        <p:txBody>
          <a:bodyPr/>
          <a:lstStyle/>
          <a:p>
            <a:endParaRPr lang="en-US"/>
          </a:p>
        </p:txBody>
      </p:sp>
      <p:sp>
        <p:nvSpPr>
          <p:cNvPr id="310277" name="Text Box 9"/>
          <p:cNvSpPr txBox="1">
            <a:spLocks noChangeArrowheads="1"/>
          </p:cNvSpPr>
          <p:nvPr/>
        </p:nvSpPr>
        <p:spPr bwMode="auto">
          <a:xfrm>
            <a:off x="5791200" y="5530850"/>
            <a:ext cx="2667000" cy="336550"/>
          </a:xfrm>
          <a:prstGeom prst="rect">
            <a:avLst/>
          </a:prstGeom>
          <a:noFill/>
          <a:ln w="9525">
            <a:noFill/>
            <a:miter lim="800000"/>
            <a:headEnd/>
            <a:tailEnd/>
          </a:ln>
        </p:spPr>
        <p:txBody>
          <a:bodyPr>
            <a:spAutoFit/>
          </a:bodyPr>
          <a:lstStyle/>
          <a:p>
            <a:pPr algn="ctr" eaLnBrk="1" hangingPunct="1"/>
            <a:r>
              <a:rPr lang="en-US" altLang="zh-CN" sz="1600" i="1">
                <a:solidFill>
                  <a:schemeClr val="tx1"/>
                </a:solidFill>
              </a:rPr>
              <a:t>Courtesy : T. Rimmele</a:t>
            </a:r>
          </a:p>
        </p:txBody>
      </p:sp>
      <p:grpSp>
        <p:nvGrpSpPr>
          <p:cNvPr id="310278" name="Group 6"/>
          <p:cNvGrpSpPr>
            <a:grpSpLocks/>
          </p:cNvGrpSpPr>
          <p:nvPr/>
        </p:nvGrpSpPr>
        <p:grpSpPr bwMode="auto">
          <a:xfrm>
            <a:off x="5791200" y="1236663"/>
            <a:ext cx="2701925" cy="4249737"/>
            <a:chOff x="3871" y="864"/>
            <a:chExt cx="1702" cy="2677"/>
          </a:xfrm>
        </p:grpSpPr>
        <p:grpSp>
          <p:nvGrpSpPr>
            <p:cNvPr id="310279" name="Group 7"/>
            <p:cNvGrpSpPr>
              <a:grpSpLocks/>
            </p:cNvGrpSpPr>
            <p:nvPr/>
          </p:nvGrpSpPr>
          <p:grpSpPr bwMode="auto">
            <a:xfrm>
              <a:off x="3871" y="864"/>
              <a:ext cx="1702" cy="2677"/>
              <a:chOff x="3879" y="942"/>
              <a:chExt cx="1702" cy="2677"/>
            </a:xfrm>
          </p:grpSpPr>
          <p:pic>
            <p:nvPicPr>
              <p:cNvPr id="310280" name="Picture 7" descr="strehl_ao76"/>
              <p:cNvPicPr>
                <a:picLocks noChangeAspect="1" noChangeArrowheads="1"/>
              </p:cNvPicPr>
              <p:nvPr/>
            </p:nvPicPr>
            <p:blipFill>
              <a:blip r:embed="rId4" cstate="print"/>
              <a:srcRect/>
              <a:stretch>
                <a:fillRect/>
              </a:stretch>
            </p:blipFill>
            <p:spPr bwMode="auto">
              <a:xfrm>
                <a:off x="3879" y="942"/>
                <a:ext cx="1689" cy="1314"/>
              </a:xfrm>
              <a:prstGeom prst="rect">
                <a:avLst/>
              </a:prstGeom>
              <a:noFill/>
              <a:ln w="9525">
                <a:noFill/>
                <a:miter lim="800000"/>
                <a:headEnd/>
                <a:tailEnd/>
              </a:ln>
            </p:spPr>
          </p:pic>
          <p:pic>
            <p:nvPicPr>
              <p:cNvPr id="310281" name="Picture 8" descr="strehl_ao308"/>
              <p:cNvPicPr>
                <a:picLocks noChangeAspect="1" noChangeArrowheads="1"/>
              </p:cNvPicPr>
              <p:nvPr/>
            </p:nvPicPr>
            <p:blipFill>
              <a:blip r:embed="rId5" cstate="print"/>
              <a:srcRect/>
              <a:stretch>
                <a:fillRect/>
              </a:stretch>
            </p:blipFill>
            <p:spPr bwMode="auto">
              <a:xfrm>
                <a:off x="3888" y="2304"/>
                <a:ext cx="1693" cy="1315"/>
              </a:xfrm>
              <a:prstGeom prst="rect">
                <a:avLst/>
              </a:prstGeom>
              <a:noFill/>
              <a:ln w="9525">
                <a:noFill/>
                <a:miter lim="800000"/>
                <a:headEnd/>
                <a:tailEnd/>
              </a:ln>
            </p:spPr>
          </p:pic>
          <p:sp>
            <p:nvSpPr>
              <p:cNvPr id="310282" name="Text Box 10"/>
              <p:cNvSpPr txBox="1">
                <a:spLocks noChangeArrowheads="1"/>
              </p:cNvSpPr>
              <p:nvPr/>
            </p:nvSpPr>
            <p:spPr bwMode="auto">
              <a:xfrm>
                <a:off x="3984" y="951"/>
                <a:ext cx="393" cy="173"/>
              </a:xfrm>
              <a:prstGeom prst="rect">
                <a:avLst/>
              </a:prstGeom>
              <a:noFill/>
              <a:ln w="9525" algn="ctr">
                <a:noFill/>
                <a:miter lim="800000"/>
                <a:headEnd/>
                <a:tailEnd/>
              </a:ln>
              <a:effectLst/>
            </p:spPr>
            <p:txBody>
              <a:bodyPr wrap="none">
                <a:spAutoFit/>
              </a:bodyPr>
              <a:lstStyle/>
              <a:p>
                <a:pPr algn="ctr"/>
                <a:r>
                  <a:rPr lang="en-US" altLang="zh-CN" sz="1200" b="0">
                    <a:solidFill>
                      <a:schemeClr val="tx1"/>
                    </a:solidFill>
                    <a:latin typeface="Arial" charset="0"/>
                  </a:rPr>
                  <a:t>AO-76</a:t>
                </a:r>
              </a:p>
            </p:txBody>
          </p:sp>
          <p:sp>
            <p:nvSpPr>
              <p:cNvPr id="310283" name="Text Box 11"/>
              <p:cNvSpPr txBox="1">
                <a:spLocks noChangeArrowheads="1"/>
              </p:cNvSpPr>
              <p:nvPr/>
            </p:nvSpPr>
            <p:spPr bwMode="auto">
              <a:xfrm>
                <a:off x="3984" y="2304"/>
                <a:ext cx="446" cy="173"/>
              </a:xfrm>
              <a:prstGeom prst="rect">
                <a:avLst/>
              </a:prstGeom>
              <a:noFill/>
              <a:ln w="9525" algn="ctr">
                <a:noFill/>
                <a:miter lim="800000"/>
                <a:headEnd/>
                <a:tailEnd/>
              </a:ln>
              <a:effectLst/>
            </p:spPr>
            <p:txBody>
              <a:bodyPr wrap="none">
                <a:spAutoFit/>
              </a:bodyPr>
              <a:lstStyle/>
              <a:p>
                <a:pPr algn="ctr"/>
                <a:r>
                  <a:rPr lang="en-US" altLang="zh-CN" sz="1200" b="0">
                    <a:solidFill>
                      <a:schemeClr val="tx1"/>
                    </a:solidFill>
                    <a:latin typeface="Arial" charset="0"/>
                  </a:rPr>
                  <a:t>AO-308</a:t>
                </a:r>
              </a:p>
            </p:txBody>
          </p:sp>
          <p:sp>
            <p:nvSpPr>
              <p:cNvPr id="310284" name="Text Box 12"/>
              <p:cNvSpPr txBox="1">
                <a:spLocks noChangeArrowheads="1"/>
              </p:cNvSpPr>
              <p:nvPr/>
            </p:nvSpPr>
            <p:spPr bwMode="auto">
              <a:xfrm>
                <a:off x="4972" y="1776"/>
                <a:ext cx="281" cy="173"/>
              </a:xfrm>
              <a:prstGeom prst="rect">
                <a:avLst/>
              </a:prstGeom>
              <a:noFill/>
              <a:ln w="9525" algn="ctr">
                <a:noFill/>
                <a:miter lim="800000"/>
                <a:headEnd/>
                <a:tailEnd/>
              </a:ln>
              <a:effectLst/>
            </p:spPr>
            <p:txBody>
              <a:bodyPr wrap="none">
                <a:spAutoFit/>
              </a:bodyPr>
              <a:lstStyle/>
              <a:p>
                <a:pPr algn="ctr"/>
                <a:r>
                  <a:rPr lang="en-US" altLang="zh-CN" sz="1200" b="0">
                    <a:solidFill>
                      <a:schemeClr val="tx1"/>
                    </a:solidFill>
                    <a:latin typeface="Arial" charset="0"/>
                  </a:rPr>
                  <a:t>NIR</a:t>
                </a:r>
              </a:p>
            </p:txBody>
          </p:sp>
          <p:sp>
            <p:nvSpPr>
              <p:cNvPr id="310285" name="Text Box 13"/>
              <p:cNvSpPr txBox="1">
                <a:spLocks noChangeArrowheads="1"/>
              </p:cNvSpPr>
              <p:nvPr/>
            </p:nvSpPr>
            <p:spPr bwMode="auto">
              <a:xfrm>
                <a:off x="4311" y="3091"/>
                <a:ext cx="271" cy="173"/>
              </a:xfrm>
              <a:prstGeom prst="rect">
                <a:avLst/>
              </a:prstGeom>
              <a:noFill/>
              <a:ln w="9525" algn="ctr">
                <a:noFill/>
                <a:miter lim="800000"/>
                <a:headEnd/>
                <a:tailEnd/>
              </a:ln>
              <a:effectLst/>
            </p:spPr>
            <p:txBody>
              <a:bodyPr wrap="none">
                <a:spAutoFit/>
              </a:bodyPr>
              <a:lstStyle/>
              <a:p>
                <a:pPr algn="ctr"/>
                <a:r>
                  <a:rPr lang="en-US" altLang="zh-CN" sz="1200" b="0">
                    <a:solidFill>
                      <a:schemeClr val="tx1"/>
                    </a:solidFill>
                    <a:latin typeface="Arial" charset="0"/>
                  </a:rPr>
                  <a:t>VIS</a:t>
                </a:r>
              </a:p>
            </p:txBody>
          </p:sp>
          <p:sp>
            <p:nvSpPr>
              <p:cNvPr id="310286" name="Text Box 14"/>
              <p:cNvSpPr txBox="1">
                <a:spLocks noChangeArrowheads="1"/>
              </p:cNvSpPr>
              <p:nvPr/>
            </p:nvSpPr>
            <p:spPr bwMode="auto">
              <a:xfrm>
                <a:off x="5143" y="3084"/>
                <a:ext cx="281" cy="173"/>
              </a:xfrm>
              <a:prstGeom prst="rect">
                <a:avLst/>
              </a:prstGeom>
              <a:noFill/>
              <a:ln w="9525" algn="ctr">
                <a:noFill/>
                <a:miter lim="800000"/>
                <a:headEnd/>
                <a:tailEnd/>
              </a:ln>
              <a:effectLst/>
            </p:spPr>
            <p:txBody>
              <a:bodyPr wrap="none">
                <a:spAutoFit/>
              </a:bodyPr>
              <a:lstStyle/>
              <a:p>
                <a:pPr algn="ctr"/>
                <a:r>
                  <a:rPr lang="en-US" altLang="zh-CN" sz="1200" b="0">
                    <a:solidFill>
                      <a:schemeClr val="tx1"/>
                    </a:solidFill>
                    <a:latin typeface="Arial" charset="0"/>
                  </a:rPr>
                  <a:t>NIR</a:t>
                </a:r>
              </a:p>
            </p:txBody>
          </p:sp>
        </p:grpSp>
        <p:sp>
          <p:nvSpPr>
            <p:cNvPr id="310287" name="Text Box 15"/>
            <p:cNvSpPr txBox="1">
              <a:spLocks noChangeArrowheads="1"/>
            </p:cNvSpPr>
            <p:nvPr/>
          </p:nvSpPr>
          <p:spPr bwMode="auto">
            <a:xfrm>
              <a:off x="4032" y="1776"/>
              <a:ext cx="271" cy="173"/>
            </a:xfrm>
            <a:prstGeom prst="rect">
              <a:avLst/>
            </a:prstGeom>
            <a:noFill/>
            <a:ln w="9525" algn="ctr">
              <a:noFill/>
              <a:miter lim="800000"/>
              <a:headEnd/>
              <a:tailEnd/>
            </a:ln>
            <a:effectLst/>
          </p:spPr>
          <p:txBody>
            <a:bodyPr wrap="none">
              <a:spAutoFit/>
            </a:bodyPr>
            <a:lstStyle/>
            <a:p>
              <a:pPr algn="ctr"/>
              <a:r>
                <a:rPr lang="en-US" altLang="zh-CN" sz="1200" b="0">
                  <a:solidFill>
                    <a:schemeClr val="tx1"/>
                  </a:solidFill>
                  <a:latin typeface="Arial" charset="0"/>
                </a:rPr>
                <a:t>VIS</a:t>
              </a:r>
            </a:p>
          </p:txBody>
        </p:sp>
      </p:grpSp>
      <p:sp>
        <p:nvSpPr>
          <p:cNvPr id="310288" name="AutoShape 16" descr="Diapositive1"/>
          <p:cNvSpPr>
            <a:spLocks noChangeAspect="1" noChangeArrowheads="1"/>
          </p:cNvSpPr>
          <p:nvPr/>
        </p:nvSpPr>
        <p:spPr bwMode="auto">
          <a:xfrm>
            <a:off x="4876800" y="2293938"/>
            <a:ext cx="304800" cy="304800"/>
          </a:xfrm>
          <a:prstGeom prst="rect">
            <a:avLst/>
          </a:prstGeom>
          <a:noFill/>
        </p:spPr>
        <p:txBody>
          <a:bodyPr/>
          <a:lstStyle/>
          <a:p>
            <a:endParaRPr lang="en-US"/>
          </a:p>
        </p:txBody>
      </p:sp>
      <p:sp>
        <p:nvSpPr>
          <p:cNvPr id="310289" name="Oval 17"/>
          <p:cNvSpPr>
            <a:spLocks noChangeArrowheads="1"/>
          </p:cNvSpPr>
          <p:nvPr/>
        </p:nvSpPr>
        <p:spPr bwMode="auto">
          <a:xfrm>
            <a:off x="5370513" y="1371600"/>
            <a:ext cx="3684587" cy="3684588"/>
          </a:xfrm>
          <a:prstGeom prst="ellipse">
            <a:avLst/>
          </a:prstGeom>
          <a:solidFill>
            <a:srgbClr val="C0C0C0">
              <a:alpha val="53000"/>
            </a:srgbClr>
          </a:solidFill>
          <a:ln w="38100" algn="ctr">
            <a:solidFill>
              <a:schemeClr val="tx2"/>
            </a:solidFill>
            <a:round/>
            <a:headEnd/>
            <a:tailEnd/>
          </a:ln>
          <a:effectLst/>
        </p:spPr>
        <p:txBody>
          <a:bodyPr wrap="none" anchor="ctr"/>
          <a:lstStyle/>
          <a:p>
            <a:endParaRPr lang="en-US"/>
          </a:p>
        </p:txBody>
      </p:sp>
      <p:grpSp>
        <p:nvGrpSpPr>
          <p:cNvPr id="310290" name="Group 18"/>
          <p:cNvGrpSpPr>
            <a:grpSpLocks/>
          </p:cNvGrpSpPr>
          <p:nvPr/>
        </p:nvGrpSpPr>
        <p:grpSpPr bwMode="auto">
          <a:xfrm>
            <a:off x="5324475" y="1400175"/>
            <a:ext cx="3776663" cy="3640138"/>
            <a:chOff x="1584" y="987"/>
            <a:chExt cx="2379" cy="2293"/>
          </a:xfrm>
        </p:grpSpPr>
        <p:grpSp>
          <p:nvGrpSpPr>
            <p:cNvPr id="310291" name="Group 19"/>
            <p:cNvGrpSpPr>
              <a:grpSpLocks/>
            </p:cNvGrpSpPr>
            <p:nvPr/>
          </p:nvGrpSpPr>
          <p:grpSpPr bwMode="auto">
            <a:xfrm>
              <a:off x="2204" y="1109"/>
              <a:ext cx="1141" cy="116"/>
              <a:chOff x="1008" y="480"/>
              <a:chExt cx="1141" cy="116"/>
            </a:xfrm>
          </p:grpSpPr>
          <p:sp>
            <p:nvSpPr>
              <p:cNvPr id="310292" name="Rectangle 20"/>
              <p:cNvSpPr>
                <a:spLocks noChangeArrowheads="1"/>
              </p:cNvSpPr>
              <p:nvPr/>
            </p:nvSpPr>
            <p:spPr bwMode="auto">
              <a:xfrm>
                <a:off x="12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293" name="Rectangle 21"/>
              <p:cNvSpPr>
                <a:spLocks noChangeArrowheads="1"/>
              </p:cNvSpPr>
              <p:nvPr/>
            </p:nvSpPr>
            <p:spPr bwMode="auto">
              <a:xfrm>
                <a:off x="13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294" name="Rectangle 22"/>
              <p:cNvSpPr>
                <a:spLocks noChangeArrowheads="1"/>
              </p:cNvSpPr>
              <p:nvPr/>
            </p:nvSpPr>
            <p:spPr bwMode="auto">
              <a:xfrm>
                <a:off x="100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295" name="Rectangle 23"/>
              <p:cNvSpPr>
                <a:spLocks noChangeArrowheads="1"/>
              </p:cNvSpPr>
              <p:nvPr/>
            </p:nvSpPr>
            <p:spPr bwMode="auto">
              <a:xfrm>
                <a:off x="112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296" name="Rectangle 24"/>
              <p:cNvSpPr>
                <a:spLocks noChangeArrowheads="1"/>
              </p:cNvSpPr>
              <p:nvPr/>
            </p:nvSpPr>
            <p:spPr bwMode="auto">
              <a:xfrm>
                <a:off x="146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297" name="Rectangle 25"/>
              <p:cNvSpPr>
                <a:spLocks noChangeArrowheads="1"/>
              </p:cNvSpPr>
              <p:nvPr/>
            </p:nvSpPr>
            <p:spPr bwMode="auto">
              <a:xfrm>
                <a:off x="18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298" name="Rectangle 26"/>
              <p:cNvSpPr>
                <a:spLocks noChangeArrowheads="1"/>
              </p:cNvSpPr>
              <p:nvPr/>
            </p:nvSpPr>
            <p:spPr bwMode="auto">
              <a:xfrm>
                <a:off x="191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299" name="Rectangle 27"/>
              <p:cNvSpPr>
                <a:spLocks noChangeArrowheads="1"/>
              </p:cNvSpPr>
              <p:nvPr/>
            </p:nvSpPr>
            <p:spPr bwMode="auto">
              <a:xfrm>
                <a:off x="158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00" name="Rectangle 28"/>
              <p:cNvSpPr>
                <a:spLocks noChangeArrowheads="1"/>
              </p:cNvSpPr>
              <p:nvPr/>
            </p:nvSpPr>
            <p:spPr bwMode="auto">
              <a:xfrm>
                <a:off x="169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01" name="Rectangle 29"/>
              <p:cNvSpPr>
                <a:spLocks noChangeArrowheads="1"/>
              </p:cNvSpPr>
              <p:nvPr/>
            </p:nvSpPr>
            <p:spPr bwMode="auto">
              <a:xfrm>
                <a:off x="203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302" name="Group 30"/>
            <p:cNvGrpSpPr>
              <a:grpSpLocks/>
            </p:cNvGrpSpPr>
            <p:nvPr/>
          </p:nvGrpSpPr>
          <p:grpSpPr bwMode="auto">
            <a:xfrm>
              <a:off x="1632" y="1344"/>
              <a:ext cx="2285" cy="1584"/>
              <a:chOff x="528" y="1230"/>
              <a:chExt cx="2285" cy="1584"/>
            </a:xfrm>
          </p:grpSpPr>
          <p:grpSp>
            <p:nvGrpSpPr>
              <p:cNvPr id="310303" name="Group 31"/>
              <p:cNvGrpSpPr>
                <a:grpSpLocks/>
              </p:cNvGrpSpPr>
              <p:nvPr/>
            </p:nvGrpSpPr>
            <p:grpSpPr bwMode="auto">
              <a:xfrm>
                <a:off x="528" y="1344"/>
                <a:ext cx="2285" cy="1354"/>
                <a:chOff x="528" y="1516"/>
                <a:chExt cx="2285" cy="1354"/>
              </a:xfrm>
            </p:grpSpPr>
            <p:grpSp>
              <p:nvGrpSpPr>
                <p:cNvPr id="310304" name="Group 32"/>
                <p:cNvGrpSpPr>
                  <a:grpSpLocks/>
                </p:cNvGrpSpPr>
                <p:nvPr/>
              </p:nvGrpSpPr>
              <p:grpSpPr bwMode="auto">
                <a:xfrm>
                  <a:off x="528" y="1632"/>
                  <a:ext cx="2285" cy="1124"/>
                  <a:chOff x="528" y="1632"/>
                  <a:chExt cx="2285" cy="1124"/>
                </a:xfrm>
              </p:grpSpPr>
              <p:grpSp>
                <p:nvGrpSpPr>
                  <p:cNvPr id="310305" name="Group 33"/>
                  <p:cNvGrpSpPr>
                    <a:grpSpLocks/>
                  </p:cNvGrpSpPr>
                  <p:nvPr/>
                </p:nvGrpSpPr>
                <p:grpSpPr bwMode="auto">
                  <a:xfrm>
                    <a:off x="528" y="1857"/>
                    <a:ext cx="2285" cy="687"/>
                    <a:chOff x="2160" y="2180"/>
                    <a:chExt cx="2285" cy="687"/>
                  </a:xfrm>
                </p:grpSpPr>
                <p:grpSp>
                  <p:nvGrpSpPr>
                    <p:cNvPr id="310306" name="Group 34"/>
                    <p:cNvGrpSpPr>
                      <a:grpSpLocks/>
                    </p:cNvGrpSpPr>
                    <p:nvPr/>
                  </p:nvGrpSpPr>
                  <p:grpSpPr bwMode="auto">
                    <a:xfrm>
                      <a:off x="2160" y="2640"/>
                      <a:ext cx="2285" cy="116"/>
                      <a:chOff x="1104" y="480"/>
                      <a:chExt cx="2285" cy="116"/>
                    </a:xfrm>
                  </p:grpSpPr>
                  <p:sp>
                    <p:nvSpPr>
                      <p:cNvPr id="310307" name="Rectangle 35"/>
                      <p:cNvSpPr>
                        <a:spLocks noChangeArrowheads="1"/>
                      </p:cNvSpPr>
                      <p:nvPr/>
                    </p:nvSpPr>
                    <p:spPr bwMode="auto">
                      <a:xfrm>
                        <a:off x="110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08" name="Rectangle 36"/>
                      <p:cNvSpPr>
                        <a:spLocks noChangeArrowheads="1"/>
                      </p:cNvSpPr>
                      <p:nvPr/>
                    </p:nvSpPr>
                    <p:spPr bwMode="auto">
                      <a:xfrm>
                        <a:off x="14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09" name="Rectangle 37"/>
                      <p:cNvSpPr>
                        <a:spLocks noChangeArrowheads="1"/>
                      </p:cNvSpPr>
                      <p:nvPr/>
                    </p:nvSpPr>
                    <p:spPr bwMode="auto">
                      <a:xfrm>
                        <a:off x="1559"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0" name="Rectangle 38"/>
                      <p:cNvSpPr>
                        <a:spLocks noChangeArrowheads="1"/>
                      </p:cNvSpPr>
                      <p:nvPr/>
                    </p:nvSpPr>
                    <p:spPr bwMode="auto">
                      <a:xfrm>
                        <a:off x="1220"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1" name="Rectangle 39"/>
                      <p:cNvSpPr>
                        <a:spLocks noChangeArrowheads="1"/>
                      </p:cNvSpPr>
                      <p:nvPr/>
                    </p:nvSpPr>
                    <p:spPr bwMode="auto">
                      <a:xfrm>
                        <a:off x="133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2" name="Rectangle 40"/>
                      <p:cNvSpPr>
                        <a:spLocks noChangeArrowheads="1"/>
                      </p:cNvSpPr>
                      <p:nvPr/>
                    </p:nvSpPr>
                    <p:spPr bwMode="auto">
                      <a:xfrm>
                        <a:off x="167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3" name="Rectangle 41"/>
                      <p:cNvSpPr>
                        <a:spLocks noChangeArrowheads="1"/>
                      </p:cNvSpPr>
                      <p:nvPr/>
                    </p:nvSpPr>
                    <p:spPr bwMode="auto">
                      <a:xfrm>
                        <a:off x="201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4" name="Rectangle 42"/>
                      <p:cNvSpPr>
                        <a:spLocks noChangeArrowheads="1"/>
                      </p:cNvSpPr>
                      <p:nvPr/>
                    </p:nvSpPr>
                    <p:spPr bwMode="auto">
                      <a:xfrm>
                        <a:off x="213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5" name="Rectangle 43"/>
                      <p:cNvSpPr>
                        <a:spLocks noChangeArrowheads="1"/>
                      </p:cNvSpPr>
                      <p:nvPr/>
                    </p:nvSpPr>
                    <p:spPr bwMode="auto">
                      <a:xfrm>
                        <a:off x="179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6" name="Rectangle 44"/>
                      <p:cNvSpPr>
                        <a:spLocks noChangeArrowheads="1"/>
                      </p:cNvSpPr>
                      <p:nvPr/>
                    </p:nvSpPr>
                    <p:spPr bwMode="auto">
                      <a:xfrm>
                        <a:off x="190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7" name="Rectangle 45"/>
                      <p:cNvSpPr>
                        <a:spLocks noChangeArrowheads="1"/>
                      </p:cNvSpPr>
                      <p:nvPr/>
                    </p:nvSpPr>
                    <p:spPr bwMode="auto">
                      <a:xfrm>
                        <a:off x="224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8" name="Rectangle 46"/>
                      <p:cNvSpPr>
                        <a:spLocks noChangeArrowheads="1"/>
                      </p:cNvSpPr>
                      <p:nvPr/>
                    </p:nvSpPr>
                    <p:spPr bwMode="auto">
                      <a:xfrm>
                        <a:off x="258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19" name="Rectangle 47"/>
                      <p:cNvSpPr>
                        <a:spLocks noChangeArrowheads="1"/>
                      </p:cNvSpPr>
                      <p:nvPr/>
                    </p:nvSpPr>
                    <p:spPr bwMode="auto">
                      <a:xfrm>
                        <a:off x="270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20" name="Rectangle 48"/>
                      <p:cNvSpPr>
                        <a:spLocks noChangeArrowheads="1"/>
                      </p:cNvSpPr>
                      <p:nvPr/>
                    </p:nvSpPr>
                    <p:spPr bwMode="auto">
                      <a:xfrm>
                        <a:off x="236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21" name="Rectangle 49"/>
                      <p:cNvSpPr>
                        <a:spLocks noChangeArrowheads="1"/>
                      </p:cNvSpPr>
                      <p:nvPr/>
                    </p:nvSpPr>
                    <p:spPr bwMode="auto">
                      <a:xfrm>
                        <a:off x="247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22" name="Rectangle 50"/>
                      <p:cNvSpPr>
                        <a:spLocks noChangeArrowheads="1"/>
                      </p:cNvSpPr>
                      <p:nvPr/>
                    </p:nvSpPr>
                    <p:spPr bwMode="auto">
                      <a:xfrm>
                        <a:off x="281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23" name="Rectangle 51"/>
                      <p:cNvSpPr>
                        <a:spLocks noChangeArrowheads="1"/>
                      </p:cNvSpPr>
                      <p:nvPr/>
                    </p:nvSpPr>
                    <p:spPr bwMode="auto">
                      <a:xfrm>
                        <a:off x="315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24" name="Rectangle 52"/>
                      <p:cNvSpPr>
                        <a:spLocks noChangeArrowheads="1"/>
                      </p:cNvSpPr>
                      <p:nvPr/>
                    </p:nvSpPr>
                    <p:spPr bwMode="auto">
                      <a:xfrm>
                        <a:off x="327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25" name="Rectangle 53"/>
                      <p:cNvSpPr>
                        <a:spLocks noChangeArrowheads="1"/>
                      </p:cNvSpPr>
                      <p:nvPr/>
                    </p:nvSpPr>
                    <p:spPr bwMode="auto">
                      <a:xfrm>
                        <a:off x="29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26" name="Rectangle 54"/>
                      <p:cNvSpPr>
                        <a:spLocks noChangeArrowheads="1"/>
                      </p:cNvSpPr>
                      <p:nvPr/>
                    </p:nvSpPr>
                    <p:spPr bwMode="auto">
                      <a:xfrm>
                        <a:off x="30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327" name="Group 55"/>
                    <p:cNvGrpSpPr>
                      <a:grpSpLocks/>
                    </p:cNvGrpSpPr>
                    <p:nvPr/>
                  </p:nvGrpSpPr>
                  <p:grpSpPr bwMode="auto">
                    <a:xfrm>
                      <a:off x="2160" y="2751"/>
                      <a:ext cx="2285" cy="116"/>
                      <a:chOff x="1104" y="480"/>
                      <a:chExt cx="2285" cy="116"/>
                    </a:xfrm>
                  </p:grpSpPr>
                  <p:sp>
                    <p:nvSpPr>
                      <p:cNvPr id="310328" name="Rectangle 56"/>
                      <p:cNvSpPr>
                        <a:spLocks noChangeArrowheads="1"/>
                      </p:cNvSpPr>
                      <p:nvPr/>
                    </p:nvSpPr>
                    <p:spPr bwMode="auto">
                      <a:xfrm>
                        <a:off x="110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29" name="Rectangle 57"/>
                      <p:cNvSpPr>
                        <a:spLocks noChangeArrowheads="1"/>
                      </p:cNvSpPr>
                      <p:nvPr/>
                    </p:nvSpPr>
                    <p:spPr bwMode="auto">
                      <a:xfrm>
                        <a:off x="14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0" name="Rectangle 58"/>
                      <p:cNvSpPr>
                        <a:spLocks noChangeArrowheads="1"/>
                      </p:cNvSpPr>
                      <p:nvPr/>
                    </p:nvSpPr>
                    <p:spPr bwMode="auto">
                      <a:xfrm>
                        <a:off x="1559"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1" name="Rectangle 59"/>
                      <p:cNvSpPr>
                        <a:spLocks noChangeArrowheads="1"/>
                      </p:cNvSpPr>
                      <p:nvPr/>
                    </p:nvSpPr>
                    <p:spPr bwMode="auto">
                      <a:xfrm>
                        <a:off x="1220"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2" name="Rectangle 60"/>
                      <p:cNvSpPr>
                        <a:spLocks noChangeArrowheads="1"/>
                      </p:cNvSpPr>
                      <p:nvPr/>
                    </p:nvSpPr>
                    <p:spPr bwMode="auto">
                      <a:xfrm>
                        <a:off x="133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3" name="Rectangle 61"/>
                      <p:cNvSpPr>
                        <a:spLocks noChangeArrowheads="1"/>
                      </p:cNvSpPr>
                      <p:nvPr/>
                    </p:nvSpPr>
                    <p:spPr bwMode="auto">
                      <a:xfrm>
                        <a:off x="167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4" name="Rectangle 62"/>
                      <p:cNvSpPr>
                        <a:spLocks noChangeArrowheads="1"/>
                      </p:cNvSpPr>
                      <p:nvPr/>
                    </p:nvSpPr>
                    <p:spPr bwMode="auto">
                      <a:xfrm>
                        <a:off x="201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5" name="Rectangle 63"/>
                      <p:cNvSpPr>
                        <a:spLocks noChangeArrowheads="1"/>
                      </p:cNvSpPr>
                      <p:nvPr/>
                    </p:nvSpPr>
                    <p:spPr bwMode="auto">
                      <a:xfrm>
                        <a:off x="213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6" name="Rectangle 64"/>
                      <p:cNvSpPr>
                        <a:spLocks noChangeArrowheads="1"/>
                      </p:cNvSpPr>
                      <p:nvPr/>
                    </p:nvSpPr>
                    <p:spPr bwMode="auto">
                      <a:xfrm>
                        <a:off x="179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7" name="Rectangle 65"/>
                      <p:cNvSpPr>
                        <a:spLocks noChangeArrowheads="1"/>
                      </p:cNvSpPr>
                      <p:nvPr/>
                    </p:nvSpPr>
                    <p:spPr bwMode="auto">
                      <a:xfrm>
                        <a:off x="190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8" name="Rectangle 66"/>
                      <p:cNvSpPr>
                        <a:spLocks noChangeArrowheads="1"/>
                      </p:cNvSpPr>
                      <p:nvPr/>
                    </p:nvSpPr>
                    <p:spPr bwMode="auto">
                      <a:xfrm>
                        <a:off x="224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39" name="Rectangle 67"/>
                      <p:cNvSpPr>
                        <a:spLocks noChangeArrowheads="1"/>
                      </p:cNvSpPr>
                      <p:nvPr/>
                    </p:nvSpPr>
                    <p:spPr bwMode="auto">
                      <a:xfrm>
                        <a:off x="258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40" name="Rectangle 68"/>
                      <p:cNvSpPr>
                        <a:spLocks noChangeArrowheads="1"/>
                      </p:cNvSpPr>
                      <p:nvPr/>
                    </p:nvSpPr>
                    <p:spPr bwMode="auto">
                      <a:xfrm>
                        <a:off x="270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41" name="Rectangle 69"/>
                      <p:cNvSpPr>
                        <a:spLocks noChangeArrowheads="1"/>
                      </p:cNvSpPr>
                      <p:nvPr/>
                    </p:nvSpPr>
                    <p:spPr bwMode="auto">
                      <a:xfrm>
                        <a:off x="236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42" name="Rectangle 70"/>
                      <p:cNvSpPr>
                        <a:spLocks noChangeArrowheads="1"/>
                      </p:cNvSpPr>
                      <p:nvPr/>
                    </p:nvSpPr>
                    <p:spPr bwMode="auto">
                      <a:xfrm>
                        <a:off x="247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43" name="Rectangle 71"/>
                      <p:cNvSpPr>
                        <a:spLocks noChangeArrowheads="1"/>
                      </p:cNvSpPr>
                      <p:nvPr/>
                    </p:nvSpPr>
                    <p:spPr bwMode="auto">
                      <a:xfrm>
                        <a:off x="281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44" name="Rectangle 72"/>
                      <p:cNvSpPr>
                        <a:spLocks noChangeArrowheads="1"/>
                      </p:cNvSpPr>
                      <p:nvPr/>
                    </p:nvSpPr>
                    <p:spPr bwMode="auto">
                      <a:xfrm>
                        <a:off x="315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45" name="Rectangle 73"/>
                      <p:cNvSpPr>
                        <a:spLocks noChangeArrowheads="1"/>
                      </p:cNvSpPr>
                      <p:nvPr/>
                    </p:nvSpPr>
                    <p:spPr bwMode="auto">
                      <a:xfrm>
                        <a:off x="327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46" name="Rectangle 74"/>
                      <p:cNvSpPr>
                        <a:spLocks noChangeArrowheads="1"/>
                      </p:cNvSpPr>
                      <p:nvPr/>
                    </p:nvSpPr>
                    <p:spPr bwMode="auto">
                      <a:xfrm>
                        <a:off x="29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47" name="Rectangle 75"/>
                      <p:cNvSpPr>
                        <a:spLocks noChangeArrowheads="1"/>
                      </p:cNvSpPr>
                      <p:nvPr/>
                    </p:nvSpPr>
                    <p:spPr bwMode="auto">
                      <a:xfrm>
                        <a:off x="30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348" name="Group 76"/>
                    <p:cNvGrpSpPr>
                      <a:grpSpLocks/>
                    </p:cNvGrpSpPr>
                    <p:nvPr/>
                  </p:nvGrpSpPr>
                  <p:grpSpPr bwMode="auto">
                    <a:xfrm>
                      <a:off x="2160" y="2524"/>
                      <a:ext cx="2285" cy="116"/>
                      <a:chOff x="1104" y="480"/>
                      <a:chExt cx="2285" cy="116"/>
                    </a:xfrm>
                  </p:grpSpPr>
                  <p:sp>
                    <p:nvSpPr>
                      <p:cNvPr id="310349" name="Rectangle 77"/>
                      <p:cNvSpPr>
                        <a:spLocks noChangeArrowheads="1"/>
                      </p:cNvSpPr>
                      <p:nvPr/>
                    </p:nvSpPr>
                    <p:spPr bwMode="auto">
                      <a:xfrm>
                        <a:off x="110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0" name="Rectangle 78"/>
                      <p:cNvSpPr>
                        <a:spLocks noChangeArrowheads="1"/>
                      </p:cNvSpPr>
                      <p:nvPr/>
                    </p:nvSpPr>
                    <p:spPr bwMode="auto">
                      <a:xfrm>
                        <a:off x="14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1" name="Rectangle 79"/>
                      <p:cNvSpPr>
                        <a:spLocks noChangeArrowheads="1"/>
                      </p:cNvSpPr>
                      <p:nvPr/>
                    </p:nvSpPr>
                    <p:spPr bwMode="auto">
                      <a:xfrm>
                        <a:off x="1559"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2" name="Rectangle 80"/>
                      <p:cNvSpPr>
                        <a:spLocks noChangeArrowheads="1"/>
                      </p:cNvSpPr>
                      <p:nvPr/>
                    </p:nvSpPr>
                    <p:spPr bwMode="auto">
                      <a:xfrm>
                        <a:off x="1220"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3" name="Rectangle 81"/>
                      <p:cNvSpPr>
                        <a:spLocks noChangeArrowheads="1"/>
                      </p:cNvSpPr>
                      <p:nvPr/>
                    </p:nvSpPr>
                    <p:spPr bwMode="auto">
                      <a:xfrm>
                        <a:off x="133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4" name="Rectangle 82"/>
                      <p:cNvSpPr>
                        <a:spLocks noChangeArrowheads="1"/>
                      </p:cNvSpPr>
                      <p:nvPr/>
                    </p:nvSpPr>
                    <p:spPr bwMode="auto">
                      <a:xfrm>
                        <a:off x="167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5" name="Rectangle 83"/>
                      <p:cNvSpPr>
                        <a:spLocks noChangeArrowheads="1"/>
                      </p:cNvSpPr>
                      <p:nvPr/>
                    </p:nvSpPr>
                    <p:spPr bwMode="auto">
                      <a:xfrm>
                        <a:off x="201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6" name="Rectangle 84"/>
                      <p:cNvSpPr>
                        <a:spLocks noChangeArrowheads="1"/>
                      </p:cNvSpPr>
                      <p:nvPr/>
                    </p:nvSpPr>
                    <p:spPr bwMode="auto">
                      <a:xfrm>
                        <a:off x="213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7" name="Rectangle 85"/>
                      <p:cNvSpPr>
                        <a:spLocks noChangeArrowheads="1"/>
                      </p:cNvSpPr>
                      <p:nvPr/>
                    </p:nvSpPr>
                    <p:spPr bwMode="auto">
                      <a:xfrm>
                        <a:off x="179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8" name="Rectangle 86"/>
                      <p:cNvSpPr>
                        <a:spLocks noChangeArrowheads="1"/>
                      </p:cNvSpPr>
                      <p:nvPr/>
                    </p:nvSpPr>
                    <p:spPr bwMode="auto">
                      <a:xfrm>
                        <a:off x="190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59" name="Rectangle 87"/>
                      <p:cNvSpPr>
                        <a:spLocks noChangeArrowheads="1"/>
                      </p:cNvSpPr>
                      <p:nvPr/>
                    </p:nvSpPr>
                    <p:spPr bwMode="auto">
                      <a:xfrm>
                        <a:off x="224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60" name="Rectangle 88"/>
                      <p:cNvSpPr>
                        <a:spLocks noChangeArrowheads="1"/>
                      </p:cNvSpPr>
                      <p:nvPr/>
                    </p:nvSpPr>
                    <p:spPr bwMode="auto">
                      <a:xfrm>
                        <a:off x="258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61" name="Rectangle 89"/>
                      <p:cNvSpPr>
                        <a:spLocks noChangeArrowheads="1"/>
                      </p:cNvSpPr>
                      <p:nvPr/>
                    </p:nvSpPr>
                    <p:spPr bwMode="auto">
                      <a:xfrm>
                        <a:off x="270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62" name="Rectangle 90"/>
                      <p:cNvSpPr>
                        <a:spLocks noChangeArrowheads="1"/>
                      </p:cNvSpPr>
                      <p:nvPr/>
                    </p:nvSpPr>
                    <p:spPr bwMode="auto">
                      <a:xfrm>
                        <a:off x="236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63" name="Rectangle 91"/>
                      <p:cNvSpPr>
                        <a:spLocks noChangeArrowheads="1"/>
                      </p:cNvSpPr>
                      <p:nvPr/>
                    </p:nvSpPr>
                    <p:spPr bwMode="auto">
                      <a:xfrm>
                        <a:off x="247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64" name="Rectangle 92"/>
                      <p:cNvSpPr>
                        <a:spLocks noChangeArrowheads="1"/>
                      </p:cNvSpPr>
                      <p:nvPr/>
                    </p:nvSpPr>
                    <p:spPr bwMode="auto">
                      <a:xfrm>
                        <a:off x="281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65" name="Rectangle 93"/>
                      <p:cNvSpPr>
                        <a:spLocks noChangeArrowheads="1"/>
                      </p:cNvSpPr>
                      <p:nvPr/>
                    </p:nvSpPr>
                    <p:spPr bwMode="auto">
                      <a:xfrm>
                        <a:off x="315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66" name="Rectangle 94"/>
                      <p:cNvSpPr>
                        <a:spLocks noChangeArrowheads="1"/>
                      </p:cNvSpPr>
                      <p:nvPr/>
                    </p:nvSpPr>
                    <p:spPr bwMode="auto">
                      <a:xfrm>
                        <a:off x="327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67" name="Rectangle 95"/>
                      <p:cNvSpPr>
                        <a:spLocks noChangeArrowheads="1"/>
                      </p:cNvSpPr>
                      <p:nvPr/>
                    </p:nvSpPr>
                    <p:spPr bwMode="auto">
                      <a:xfrm>
                        <a:off x="29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68" name="Rectangle 96"/>
                      <p:cNvSpPr>
                        <a:spLocks noChangeArrowheads="1"/>
                      </p:cNvSpPr>
                      <p:nvPr/>
                    </p:nvSpPr>
                    <p:spPr bwMode="auto">
                      <a:xfrm>
                        <a:off x="30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369" name="Group 97"/>
                    <p:cNvGrpSpPr>
                      <a:grpSpLocks/>
                    </p:cNvGrpSpPr>
                    <p:nvPr/>
                  </p:nvGrpSpPr>
                  <p:grpSpPr bwMode="auto">
                    <a:xfrm>
                      <a:off x="2160" y="2408"/>
                      <a:ext cx="2285" cy="116"/>
                      <a:chOff x="1104" y="480"/>
                      <a:chExt cx="2285" cy="116"/>
                    </a:xfrm>
                  </p:grpSpPr>
                  <p:sp>
                    <p:nvSpPr>
                      <p:cNvPr id="310370" name="Rectangle 98"/>
                      <p:cNvSpPr>
                        <a:spLocks noChangeArrowheads="1"/>
                      </p:cNvSpPr>
                      <p:nvPr/>
                    </p:nvSpPr>
                    <p:spPr bwMode="auto">
                      <a:xfrm>
                        <a:off x="110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71" name="Rectangle 99"/>
                      <p:cNvSpPr>
                        <a:spLocks noChangeArrowheads="1"/>
                      </p:cNvSpPr>
                      <p:nvPr/>
                    </p:nvSpPr>
                    <p:spPr bwMode="auto">
                      <a:xfrm>
                        <a:off x="14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72" name="Rectangle 100"/>
                      <p:cNvSpPr>
                        <a:spLocks noChangeArrowheads="1"/>
                      </p:cNvSpPr>
                      <p:nvPr/>
                    </p:nvSpPr>
                    <p:spPr bwMode="auto">
                      <a:xfrm>
                        <a:off x="1559"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73" name="Rectangle 101"/>
                      <p:cNvSpPr>
                        <a:spLocks noChangeArrowheads="1"/>
                      </p:cNvSpPr>
                      <p:nvPr/>
                    </p:nvSpPr>
                    <p:spPr bwMode="auto">
                      <a:xfrm>
                        <a:off x="1220"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74" name="Rectangle 102"/>
                      <p:cNvSpPr>
                        <a:spLocks noChangeArrowheads="1"/>
                      </p:cNvSpPr>
                      <p:nvPr/>
                    </p:nvSpPr>
                    <p:spPr bwMode="auto">
                      <a:xfrm>
                        <a:off x="133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75" name="Rectangle 103"/>
                      <p:cNvSpPr>
                        <a:spLocks noChangeArrowheads="1"/>
                      </p:cNvSpPr>
                      <p:nvPr/>
                    </p:nvSpPr>
                    <p:spPr bwMode="auto">
                      <a:xfrm>
                        <a:off x="167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76" name="Rectangle 104"/>
                      <p:cNvSpPr>
                        <a:spLocks noChangeArrowheads="1"/>
                      </p:cNvSpPr>
                      <p:nvPr/>
                    </p:nvSpPr>
                    <p:spPr bwMode="auto">
                      <a:xfrm>
                        <a:off x="201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77" name="Rectangle 105"/>
                      <p:cNvSpPr>
                        <a:spLocks noChangeArrowheads="1"/>
                      </p:cNvSpPr>
                      <p:nvPr/>
                    </p:nvSpPr>
                    <p:spPr bwMode="auto">
                      <a:xfrm>
                        <a:off x="213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78" name="Rectangle 106"/>
                      <p:cNvSpPr>
                        <a:spLocks noChangeArrowheads="1"/>
                      </p:cNvSpPr>
                      <p:nvPr/>
                    </p:nvSpPr>
                    <p:spPr bwMode="auto">
                      <a:xfrm>
                        <a:off x="179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79" name="Rectangle 107"/>
                      <p:cNvSpPr>
                        <a:spLocks noChangeArrowheads="1"/>
                      </p:cNvSpPr>
                      <p:nvPr/>
                    </p:nvSpPr>
                    <p:spPr bwMode="auto">
                      <a:xfrm>
                        <a:off x="190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0" name="Rectangle 108"/>
                      <p:cNvSpPr>
                        <a:spLocks noChangeArrowheads="1"/>
                      </p:cNvSpPr>
                      <p:nvPr/>
                    </p:nvSpPr>
                    <p:spPr bwMode="auto">
                      <a:xfrm>
                        <a:off x="224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1" name="Rectangle 109"/>
                      <p:cNvSpPr>
                        <a:spLocks noChangeArrowheads="1"/>
                      </p:cNvSpPr>
                      <p:nvPr/>
                    </p:nvSpPr>
                    <p:spPr bwMode="auto">
                      <a:xfrm>
                        <a:off x="258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2" name="Rectangle 110"/>
                      <p:cNvSpPr>
                        <a:spLocks noChangeArrowheads="1"/>
                      </p:cNvSpPr>
                      <p:nvPr/>
                    </p:nvSpPr>
                    <p:spPr bwMode="auto">
                      <a:xfrm>
                        <a:off x="270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3" name="Rectangle 111"/>
                      <p:cNvSpPr>
                        <a:spLocks noChangeArrowheads="1"/>
                      </p:cNvSpPr>
                      <p:nvPr/>
                    </p:nvSpPr>
                    <p:spPr bwMode="auto">
                      <a:xfrm>
                        <a:off x="236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4" name="Rectangle 112"/>
                      <p:cNvSpPr>
                        <a:spLocks noChangeArrowheads="1"/>
                      </p:cNvSpPr>
                      <p:nvPr/>
                    </p:nvSpPr>
                    <p:spPr bwMode="auto">
                      <a:xfrm>
                        <a:off x="247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5" name="Rectangle 113"/>
                      <p:cNvSpPr>
                        <a:spLocks noChangeArrowheads="1"/>
                      </p:cNvSpPr>
                      <p:nvPr/>
                    </p:nvSpPr>
                    <p:spPr bwMode="auto">
                      <a:xfrm>
                        <a:off x="281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6" name="Rectangle 114"/>
                      <p:cNvSpPr>
                        <a:spLocks noChangeArrowheads="1"/>
                      </p:cNvSpPr>
                      <p:nvPr/>
                    </p:nvSpPr>
                    <p:spPr bwMode="auto">
                      <a:xfrm>
                        <a:off x="315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7" name="Rectangle 115"/>
                      <p:cNvSpPr>
                        <a:spLocks noChangeArrowheads="1"/>
                      </p:cNvSpPr>
                      <p:nvPr/>
                    </p:nvSpPr>
                    <p:spPr bwMode="auto">
                      <a:xfrm>
                        <a:off x="327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8" name="Rectangle 116"/>
                      <p:cNvSpPr>
                        <a:spLocks noChangeArrowheads="1"/>
                      </p:cNvSpPr>
                      <p:nvPr/>
                    </p:nvSpPr>
                    <p:spPr bwMode="auto">
                      <a:xfrm>
                        <a:off x="29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89" name="Rectangle 117"/>
                      <p:cNvSpPr>
                        <a:spLocks noChangeArrowheads="1"/>
                      </p:cNvSpPr>
                      <p:nvPr/>
                    </p:nvSpPr>
                    <p:spPr bwMode="auto">
                      <a:xfrm>
                        <a:off x="30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390" name="Group 118"/>
                    <p:cNvGrpSpPr>
                      <a:grpSpLocks/>
                    </p:cNvGrpSpPr>
                    <p:nvPr/>
                  </p:nvGrpSpPr>
                  <p:grpSpPr bwMode="auto">
                    <a:xfrm>
                      <a:off x="2160" y="2294"/>
                      <a:ext cx="2285" cy="116"/>
                      <a:chOff x="1104" y="480"/>
                      <a:chExt cx="2285" cy="116"/>
                    </a:xfrm>
                  </p:grpSpPr>
                  <p:sp>
                    <p:nvSpPr>
                      <p:cNvPr id="310391" name="Rectangle 119"/>
                      <p:cNvSpPr>
                        <a:spLocks noChangeArrowheads="1"/>
                      </p:cNvSpPr>
                      <p:nvPr/>
                    </p:nvSpPr>
                    <p:spPr bwMode="auto">
                      <a:xfrm>
                        <a:off x="110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92" name="Rectangle 120"/>
                      <p:cNvSpPr>
                        <a:spLocks noChangeArrowheads="1"/>
                      </p:cNvSpPr>
                      <p:nvPr/>
                    </p:nvSpPr>
                    <p:spPr bwMode="auto">
                      <a:xfrm>
                        <a:off x="14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93" name="Rectangle 121"/>
                      <p:cNvSpPr>
                        <a:spLocks noChangeArrowheads="1"/>
                      </p:cNvSpPr>
                      <p:nvPr/>
                    </p:nvSpPr>
                    <p:spPr bwMode="auto">
                      <a:xfrm>
                        <a:off x="1559"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94" name="Rectangle 122"/>
                      <p:cNvSpPr>
                        <a:spLocks noChangeArrowheads="1"/>
                      </p:cNvSpPr>
                      <p:nvPr/>
                    </p:nvSpPr>
                    <p:spPr bwMode="auto">
                      <a:xfrm>
                        <a:off x="1220"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95" name="Rectangle 123"/>
                      <p:cNvSpPr>
                        <a:spLocks noChangeArrowheads="1"/>
                      </p:cNvSpPr>
                      <p:nvPr/>
                    </p:nvSpPr>
                    <p:spPr bwMode="auto">
                      <a:xfrm>
                        <a:off x="133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96" name="Rectangle 124"/>
                      <p:cNvSpPr>
                        <a:spLocks noChangeArrowheads="1"/>
                      </p:cNvSpPr>
                      <p:nvPr/>
                    </p:nvSpPr>
                    <p:spPr bwMode="auto">
                      <a:xfrm>
                        <a:off x="167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97" name="Rectangle 125"/>
                      <p:cNvSpPr>
                        <a:spLocks noChangeArrowheads="1"/>
                      </p:cNvSpPr>
                      <p:nvPr/>
                    </p:nvSpPr>
                    <p:spPr bwMode="auto">
                      <a:xfrm>
                        <a:off x="201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98" name="Rectangle 126"/>
                      <p:cNvSpPr>
                        <a:spLocks noChangeArrowheads="1"/>
                      </p:cNvSpPr>
                      <p:nvPr/>
                    </p:nvSpPr>
                    <p:spPr bwMode="auto">
                      <a:xfrm>
                        <a:off x="213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399" name="Rectangle 127"/>
                      <p:cNvSpPr>
                        <a:spLocks noChangeArrowheads="1"/>
                      </p:cNvSpPr>
                      <p:nvPr/>
                    </p:nvSpPr>
                    <p:spPr bwMode="auto">
                      <a:xfrm>
                        <a:off x="179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0" name="Rectangle 128"/>
                      <p:cNvSpPr>
                        <a:spLocks noChangeArrowheads="1"/>
                      </p:cNvSpPr>
                      <p:nvPr/>
                    </p:nvSpPr>
                    <p:spPr bwMode="auto">
                      <a:xfrm>
                        <a:off x="190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1" name="Rectangle 129"/>
                      <p:cNvSpPr>
                        <a:spLocks noChangeArrowheads="1"/>
                      </p:cNvSpPr>
                      <p:nvPr/>
                    </p:nvSpPr>
                    <p:spPr bwMode="auto">
                      <a:xfrm>
                        <a:off x="224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2" name="Rectangle 130"/>
                      <p:cNvSpPr>
                        <a:spLocks noChangeArrowheads="1"/>
                      </p:cNvSpPr>
                      <p:nvPr/>
                    </p:nvSpPr>
                    <p:spPr bwMode="auto">
                      <a:xfrm>
                        <a:off x="258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3" name="Rectangle 131"/>
                      <p:cNvSpPr>
                        <a:spLocks noChangeArrowheads="1"/>
                      </p:cNvSpPr>
                      <p:nvPr/>
                    </p:nvSpPr>
                    <p:spPr bwMode="auto">
                      <a:xfrm>
                        <a:off x="270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4" name="Rectangle 132"/>
                      <p:cNvSpPr>
                        <a:spLocks noChangeArrowheads="1"/>
                      </p:cNvSpPr>
                      <p:nvPr/>
                    </p:nvSpPr>
                    <p:spPr bwMode="auto">
                      <a:xfrm>
                        <a:off x="236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5" name="Rectangle 133"/>
                      <p:cNvSpPr>
                        <a:spLocks noChangeArrowheads="1"/>
                      </p:cNvSpPr>
                      <p:nvPr/>
                    </p:nvSpPr>
                    <p:spPr bwMode="auto">
                      <a:xfrm>
                        <a:off x="247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6" name="Rectangle 134"/>
                      <p:cNvSpPr>
                        <a:spLocks noChangeArrowheads="1"/>
                      </p:cNvSpPr>
                      <p:nvPr/>
                    </p:nvSpPr>
                    <p:spPr bwMode="auto">
                      <a:xfrm>
                        <a:off x="281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7" name="Rectangle 135"/>
                      <p:cNvSpPr>
                        <a:spLocks noChangeArrowheads="1"/>
                      </p:cNvSpPr>
                      <p:nvPr/>
                    </p:nvSpPr>
                    <p:spPr bwMode="auto">
                      <a:xfrm>
                        <a:off x="315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8" name="Rectangle 136"/>
                      <p:cNvSpPr>
                        <a:spLocks noChangeArrowheads="1"/>
                      </p:cNvSpPr>
                      <p:nvPr/>
                    </p:nvSpPr>
                    <p:spPr bwMode="auto">
                      <a:xfrm>
                        <a:off x="327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09" name="Rectangle 137"/>
                      <p:cNvSpPr>
                        <a:spLocks noChangeArrowheads="1"/>
                      </p:cNvSpPr>
                      <p:nvPr/>
                    </p:nvSpPr>
                    <p:spPr bwMode="auto">
                      <a:xfrm>
                        <a:off x="29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10" name="Rectangle 138"/>
                      <p:cNvSpPr>
                        <a:spLocks noChangeArrowheads="1"/>
                      </p:cNvSpPr>
                      <p:nvPr/>
                    </p:nvSpPr>
                    <p:spPr bwMode="auto">
                      <a:xfrm>
                        <a:off x="30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411" name="Group 139"/>
                    <p:cNvGrpSpPr>
                      <a:grpSpLocks/>
                    </p:cNvGrpSpPr>
                    <p:nvPr/>
                  </p:nvGrpSpPr>
                  <p:grpSpPr bwMode="auto">
                    <a:xfrm>
                      <a:off x="2160" y="2180"/>
                      <a:ext cx="2285" cy="116"/>
                      <a:chOff x="1104" y="480"/>
                      <a:chExt cx="2285" cy="116"/>
                    </a:xfrm>
                  </p:grpSpPr>
                  <p:sp>
                    <p:nvSpPr>
                      <p:cNvPr id="310412" name="Rectangle 140"/>
                      <p:cNvSpPr>
                        <a:spLocks noChangeArrowheads="1"/>
                      </p:cNvSpPr>
                      <p:nvPr/>
                    </p:nvSpPr>
                    <p:spPr bwMode="auto">
                      <a:xfrm>
                        <a:off x="110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13" name="Rectangle 141"/>
                      <p:cNvSpPr>
                        <a:spLocks noChangeArrowheads="1"/>
                      </p:cNvSpPr>
                      <p:nvPr/>
                    </p:nvSpPr>
                    <p:spPr bwMode="auto">
                      <a:xfrm>
                        <a:off x="14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14" name="Rectangle 142"/>
                      <p:cNvSpPr>
                        <a:spLocks noChangeArrowheads="1"/>
                      </p:cNvSpPr>
                      <p:nvPr/>
                    </p:nvSpPr>
                    <p:spPr bwMode="auto">
                      <a:xfrm>
                        <a:off x="1559"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15" name="Rectangle 143"/>
                      <p:cNvSpPr>
                        <a:spLocks noChangeArrowheads="1"/>
                      </p:cNvSpPr>
                      <p:nvPr/>
                    </p:nvSpPr>
                    <p:spPr bwMode="auto">
                      <a:xfrm>
                        <a:off x="1220"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16" name="Rectangle 144"/>
                      <p:cNvSpPr>
                        <a:spLocks noChangeArrowheads="1"/>
                      </p:cNvSpPr>
                      <p:nvPr/>
                    </p:nvSpPr>
                    <p:spPr bwMode="auto">
                      <a:xfrm>
                        <a:off x="133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17" name="Rectangle 145"/>
                      <p:cNvSpPr>
                        <a:spLocks noChangeArrowheads="1"/>
                      </p:cNvSpPr>
                      <p:nvPr/>
                    </p:nvSpPr>
                    <p:spPr bwMode="auto">
                      <a:xfrm>
                        <a:off x="167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18" name="Rectangle 146"/>
                      <p:cNvSpPr>
                        <a:spLocks noChangeArrowheads="1"/>
                      </p:cNvSpPr>
                      <p:nvPr/>
                    </p:nvSpPr>
                    <p:spPr bwMode="auto">
                      <a:xfrm>
                        <a:off x="201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19" name="Rectangle 147"/>
                      <p:cNvSpPr>
                        <a:spLocks noChangeArrowheads="1"/>
                      </p:cNvSpPr>
                      <p:nvPr/>
                    </p:nvSpPr>
                    <p:spPr bwMode="auto">
                      <a:xfrm>
                        <a:off x="213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0" name="Rectangle 148"/>
                      <p:cNvSpPr>
                        <a:spLocks noChangeArrowheads="1"/>
                      </p:cNvSpPr>
                      <p:nvPr/>
                    </p:nvSpPr>
                    <p:spPr bwMode="auto">
                      <a:xfrm>
                        <a:off x="179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1" name="Rectangle 149"/>
                      <p:cNvSpPr>
                        <a:spLocks noChangeArrowheads="1"/>
                      </p:cNvSpPr>
                      <p:nvPr/>
                    </p:nvSpPr>
                    <p:spPr bwMode="auto">
                      <a:xfrm>
                        <a:off x="190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2" name="Rectangle 150"/>
                      <p:cNvSpPr>
                        <a:spLocks noChangeArrowheads="1"/>
                      </p:cNvSpPr>
                      <p:nvPr/>
                    </p:nvSpPr>
                    <p:spPr bwMode="auto">
                      <a:xfrm>
                        <a:off x="2246"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3" name="Rectangle 151"/>
                      <p:cNvSpPr>
                        <a:spLocks noChangeArrowheads="1"/>
                      </p:cNvSpPr>
                      <p:nvPr/>
                    </p:nvSpPr>
                    <p:spPr bwMode="auto">
                      <a:xfrm>
                        <a:off x="258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4" name="Rectangle 152"/>
                      <p:cNvSpPr>
                        <a:spLocks noChangeArrowheads="1"/>
                      </p:cNvSpPr>
                      <p:nvPr/>
                    </p:nvSpPr>
                    <p:spPr bwMode="auto">
                      <a:xfrm>
                        <a:off x="2701"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5" name="Rectangle 153"/>
                      <p:cNvSpPr>
                        <a:spLocks noChangeArrowheads="1"/>
                      </p:cNvSpPr>
                      <p:nvPr/>
                    </p:nvSpPr>
                    <p:spPr bwMode="auto">
                      <a:xfrm>
                        <a:off x="2362"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6" name="Rectangle 154"/>
                      <p:cNvSpPr>
                        <a:spLocks noChangeArrowheads="1"/>
                      </p:cNvSpPr>
                      <p:nvPr/>
                    </p:nvSpPr>
                    <p:spPr bwMode="auto">
                      <a:xfrm>
                        <a:off x="2477"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7" name="Rectangle 155"/>
                      <p:cNvSpPr>
                        <a:spLocks noChangeArrowheads="1"/>
                      </p:cNvSpPr>
                      <p:nvPr/>
                    </p:nvSpPr>
                    <p:spPr bwMode="auto">
                      <a:xfrm>
                        <a:off x="281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8" name="Rectangle 156"/>
                      <p:cNvSpPr>
                        <a:spLocks noChangeArrowheads="1"/>
                      </p:cNvSpPr>
                      <p:nvPr/>
                    </p:nvSpPr>
                    <p:spPr bwMode="auto">
                      <a:xfrm>
                        <a:off x="315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29" name="Rectangle 157"/>
                      <p:cNvSpPr>
                        <a:spLocks noChangeArrowheads="1"/>
                      </p:cNvSpPr>
                      <p:nvPr/>
                    </p:nvSpPr>
                    <p:spPr bwMode="auto">
                      <a:xfrm>
                        <a:off x="3274"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30" name="Rectangle 158"/>
                      <p:cNvSpPr>
                        <a:spLocks noChangeArrowheads="1"/>
                      </p:cNvSpPr>
                      <p:nvPr/>
                    </p:nvSpPr>
                    <p:spPr bwMode="auto">
                      <a:xfrm>
                        <a:off x="29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31" name="Rectangle 159"/>
                      <p:cNvSpPr>
                        <a:spLocks noChangeArrowheads="1"/>
                      </p:cNvSpPr>
                      <p:nvPr/>
                    </p:nvSpPr>
                    <p:spPr bwMode="auto">
                      <a:xfrm>
                        <a:off x="30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grpSp>
                <p:nvGrpSpPr>
                  <p:cNvPr id="310432" name="Group 160"/>
                  <p:cNvGrpSpPr>
                    <a:grpSpLocks/>
                  </p:cNvGrpSpPr>
                  <p:nvPr/>
                </p:nvGrpSpPr>
                <p:grpSpPr bwMode="auto">
                  <a:xfrm>
                    <a:off x="644" y="2544"/>
                    <a:ext cx="2053" cy="116"/>
                    <a:chOff x="1018" y="480"/>
                    <a:chExt cx="2053" cy="116"/>
                  </a:xfrm>
                </p:grpSpPr>
                <p:sp>
                  <p:nvSpPr>
                    <p:cNvPr id="310433" name="Rectangle 161"/>
                    <p:cNvSpPr>
                      <a:spLocks noChangeArrowheads="1"/>
                    </p:cNvSpPr>
                    <p:nvPr/>
                  </p:nvSpPr>
                  <p:spPr bwMode="auto">
                    <a:xfrm>
                      <a:off x="124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34" name="Rectangle 162"/>
                    <p:cNvSpPr>
                      <a:spLocks noChangeArrowheads="1"/>
                    </p:cNvSpPr>
                    <p:nvPr/>
                  </p:nvSpPr>
                  <p:spPr bwMode="auto">
                    <a:xfrm>
                      <a:off x="135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35" name="Rectangle 163"/>
                    <p:cNvSpPr>
                      <a:spLocks noChangeArrowheads="1"/>
                    </p:cNvSpPr>
                    <p:nvPr/>
                  </p:nvSpPr>
                  <p:spPr bwMode="auto">
                    <a:xfrm>
                      <a:off x="101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36" name="Rectangle 164"/>
                    <p:cNvSpPr>
                      <a:spLocks noChangeArrowheads="1"/>
                    </p:cNvSpPr>
                    <p:nvPr/>
                  </p:nvSpPr>
                  <p:spPr bwMode="auto">
                    <a:xfrm>
                      <a:off x="11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37" name="Rectangle 165"/>
                    <p:cNvSpPr>
                      <a:spLocks noChangeArrowheads="1"/>
                    </p:cNvSpPr>
                    <p:nvPr/>
                  </p:nvSpPr>
                  <p:spPr bwMode="auto">
                    <a:xfrm>
                      <a:off x="147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38" name="Rectangle 166"/>
                    <p:cNvSpPr>
                      <a:spLocks noChangeArrowheads="1"/>
                    </p:cNvSpPr>
                    <p:nvPr/>
                  </p:nvSpPr>
                  <p:spPr bwMode="auto">
                    <a:xfrm>
                      <a:off x="181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39" name="Rectangle 167"/>
                    <p:cNvSpPr>
                      <a:spLocks noChangeArrowheads="1"/>
                    </p:cNvSpPr>
                    <p:nvPr/>
                  </p:nvSpPr>
                  <p:spPr bwMode="auto">
                    <a:xfrm>
                      <a:off x="192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0" name="Rectangle 168"/>
                    <p:cNvSpPr>
                      <a:spLocks noChangeArrowheads="1"/>
                    </p:cNvSpPr>
                    <p:nvPr/>
                  </p:nvSpPr>
                  <p:spPr bwMode="auto">
                    <a:xfrm>
                      <a:off x="159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1" name="Rectangle 169"/>
                    <p:cNvSpPr>
                      <a:spLocks noChangeArrowheads="1"/>
                    </p:cNvSpPr>
                    <p:nvPr/>
                  </p:nvSpPr>
                  <p:spPr bwMode="auto">
                    <a:xfrm>
                      <a:off x="17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2" name="Rectangle 170"/>
                    <p:cNvSpPr>
                      <a:spLocks noChangeArrowheads="1"/>
                    </p:cNvSpPr>
                    <p:nvPr/>
                  </p:nvSpPr>
                  <p:spPr bwMode="auto">
                    <a:xfrm>
                      <a:off x="204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3" name="Rectangle 171"/>
                    <p:cNvSpPr>
                      <a:spLocks noChangeArrowheads="1"/>
                    </p:cNvSpPr>
                    <p:nvPr/>
                  </p:nvSpPr>
                  <p:spPr bwMode="auto">
                    <a:xfrm>
                      <a:off x="238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4" name="Rectangle 172"/>
                    <p:cNvSpPr>
                      <a:spLocks noChangeArrowheads="1"/>
                    </p:cNvSpPr>
                    <p:nvPr/>
                  </p:nvSpPr>
                  <p:spPr bwMode="auto">
                    <a:xfrm>
                      <a:off x="249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5" name="Rectangle 173"/>
                    <p:cNvSpPr>
                      <a:spLocks noChangeArrowheads="1"/>
                    </p:cNvSpPr>
                    <p:nvPr/>
                  </p:nvSpPr>
                  <p:spPr bwMode="auto">
                    <a:xfrm>
                      <a:off x="216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6" name="Rectangle 174"/>
                    <p:cNvSpPr>
                      <a:spLocks noChangeArrowheads="1"/>
                    </p:cNvSpPr>
                    <p:nvPr/>
                  </p:nvSpPr>
                  <p:spPr bwMode="auto">
                    <a:xfrm>
                      <a:off x="227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7" name="Rectangle 175"/>
                    <p:cNvSpPr>
                      <a:spLocks noChangeArrowheads="1"/>
                    </p:cNvSpPr>
                    <p:nvPr/>
                  </p:nvSpPr>
                  <p:spPr bwMode="auto">
                    <a:xfrm>
                      <a:off x="261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8" name="Rectangle 176"/>
                    <p:cNvSpPr>
                      <a:spLocks noChangeArrowheads="1"/>
                    </p:cNvSpPr>
                    <p:nvPr/>
                  </p:nvSpPr>
                  <p:spPr bwMode="auto">
                    <a:xfrm>
                      <a:off x="2956"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49" name="Rectangle 177"/>
                    <p:cNvSpPr>
                      <a:spLocks noChangeArrowheads="1"/>
                    </p:cNvSpPr>
                    <p:nvPr/>
                  </p:nvSpPr>
                  <p:spPr bwMode="auto">
                    <a:xfrm>
                      <a:off x="2731"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50" name="Rectangle 178"/>
                    <p:cNvSpPr>
                      <a:spLocks noChangeArrowheads="1"/>
                    </p:cNvSpPr>
                    <p:nvPr/>
                  </p:nvSpPr>
                  <p:spPr bwMode="auto">
                    <a:xfrm>
                      <a:off x="28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451" name="Group 179"/>
                  <p:cNvGrpSpPr>
                    <a:grpSpLocks/>
                  </p:cNvGrpSpPr>
                  <p:nvPr/>
                </p:nvGrpSpPr>
                <p:grpSpPr bwMode="auto">
                  <a:xfrm>
                    <a:off x="644" y="2640"/>
                    <a:ext cx="2053" cy="116"/>
                    <a:chOff x="1018" y="480"/>
                    <a:chExt cx="2053" cy="116"/>
                  </a:xfrm>
                </p:grpSpPr>
                <p:sp>
                  <p:nvSpPr>
                    <p:cNvPr id="310452" name="Rectangle 180"/>
                    <p:cNvSpPr>
                      <a:spLocks noChangeArrowheads="1"/>
                    </p:cNvSpPr>
                    <p:nvPr/>
                  </p:nvSpPr>
                  <p:spPr bwMode="auto">
                    <a:xfrm>
                      <a:off x="124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53" name="Rectangle 181"/>
                    <p:cNvSpPr>
                      <a:spLocks noChangeArrowheads="1"/>
                    </p:cNvSpPr>
                    <p:nvPr/>
                  </p:nvSpPr>
                  <p:spPr bwMode="auto">
                    <a:xfrm>
                      <a:off x="135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54" name="Rectangle 182"/>
                    <p:cNvSpPr>
                      <a:spLocks noChangeArrowheads="1"/>
                    </p:cNvSpPr>
                    <p:nvPr/>
                  </p:nvSpPr>
                  <p:spPr bwMode="auto">
                    <a:xfrm>
                      <a:off x="101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55" name="Rectangle 183"/>
                    <p:cNvSpPr>
                      <a:spLocks noChangeArrowheads="1"/>
                    </p:cNvSpPr>
                    <p:nvPr/>
                  </p:nvSpPr>
                  <p:spPr bwMode="auto">
                    <a:xfrm>
                      <a:off x="11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56" name="Rectangle 184"/>
                    <p:cNvSpPr>
                      <a:spLocks noChangeArrowheads="1"/>
                    </p:cNvSpPr>
                    <p:nvPr/>
                  </p:nvSpPr>
                  <p:spPr bwMode="auto">
                    <a:xfrm>
                      <a:off x="147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57" name="Rectangle 185"/>
                    <p:cNvSpPr>
                      <a:spLocks noChangeArrowheads="1"/>
                    </p:cNvSpPr>
                    <p:nvPr/>
                  </p:nvSpPr>
                  <p:spPr bwMode="auto">
                    <a:xfrm>
                      <a:off x="181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58" name="Rectangle 186"/>
                    <p:cNvSpPr>
                      <a:spLocks noChangeArrowheads="1"/>
                    </p:cNvSpPr>
                    <p:nvPr/>
                  </p:nvSpPr>
                  <p:spPr bwMode="auto">
                    <a:xfrm>
                      <a:off x="192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59" name="Rectangle 187"/>
                    <p:cNvSpPr>
                      <a:spLocks noChangeArrowheads="1"/>
                    </p:cNvSpPr>
                    <p:nvPr/>
                  </p:nvSpPr>
                  <p:spPr bwMode="auto">
                    <a:xfrm>
                      <a:off x="159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0" name="Rectangle 188"/>
                    <p:cNvSpPr>
                      <a:spLocks noChangeArrowheads="1"/>
                    </p:cNvSpPr>
                    <p:nvPr/>
                  </p:nvSpPr>
                  <p:spPr bwMode="auto">
                    <a:xfrm>
                      <a:off x="17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1" name="Rectangle 189"/>
                    <p:cNvSpPr>
                      <a:spLocks noChangeArrowheads="1"/>
                    </p:cNvSpPr>
                    <p:nvPr/>
                  </p:nvSpPr>
                  <p:spPr bwMode="auto">
                    <a:xfrm>
                      <a:off x="204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2" name="Rectangle 190"/>
                    <p:cNvSpPr>
                      <a:spLocks noChangeArrowheads="1"/>
                    </p:cNvSpPr>
                    <p:nvPr/>
                  </p:nvSpPr>
                  <p:spPr bwMode="auto">
                    <a:xfrm>
                      <a:off x="238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3" name="Rectangle 191"/>
                    <p:cNvSpPr>
                      <a:spLocks noChangeArrowheads="1"/>
                    </p:cNvSpPr>
                    <p:nvPr/>
                  </p:nvSpPr>
                  <p:spPr bwMode="auto">
                    <a:xfrm>
                      <a:off x="249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4" name="Rectangle 192"/>
                    <p:cNvSpPr>
                      <a:spLocks noChangeArrowheads="1"/>
                    </p:cNvSpPr>
                    <p:nvPr/>
                  </p:nvSpPr>
                  <p:spPr bwMode="auto">
                    <a:xfrm>
                      <a:off x="216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5" name="Rectangle 193"/>
                    <p:cNvSpPr>
                      <a:spLocks noChangeArrowheads="1"/>
                    </p:cNvSpPr>
                    <p:nvPr/>
                  </p:nvSpPr>
                  <p:spPr bwMode="auto">
                    <a:xfrm>
                      <a:off x="227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6" name="Rectangle 194"/>
                    <p:cNvSpPr>
                      <a:spLocks noChangeArrowheads="1"/>
                    </p:cNvSpPr>
                    <p:nvPr/>
                  </p:nvSpPr>
                  <p:spPr bwMode="auto">
                    <a:xfrm>
                      <a:off x="261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7" name="Rectangle 195"/>
                    <p:cNvSpPr>
                      <a:spLocks noChangeArrowheads="1"/>
                    </p:cNvSpPr>
                    <p:nvPr/>
                  </p:nvSpPr>
                  <p:spPr bwMode="auto">
                    <a:xfrm>
                      <a:off x="2956"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8" name="Rectangle 196"/>
                    <p:cNvSpPr>
                      <a:spLocks noChangeArrowheads="1"/>
                    </p:cNvSpPr>
                    <p:nvPr/>
                  </p:nvSpPr>
                  <p:spPr bwMode="auto">
                    <a:xfrm>
                      <a:off x="2731"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69" name="Rectangle 197"/>
                    <p:cNvSpPr>
                      <a:spLocks noChangeArrowheads="1"/>
                    </p:cNvSpPr>
                    <p:nvPr/>
                  </p:nvSpPr>
                  <p:spPr bwMode="auto">
                    <a:xfrm>
                      <a:off x="28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470" name="Group 198"/>
                  <p:cNvGrpSpPr>
                    <a:grpSpLocks/>
                  </p:cNvGrpSpPr>
                  <p:nvPr/>
                </p:nvGrpSpPr>
                <p:grpSpPr bwMode="auto">
                  <a:xfrm>
                    <a:off x="644" y="1632"/>
                    <a:ext cx="2053" cy="116"/>
                    <a:chOff x="1018" y="480"/>
                    <a:chExt cx="2053" cy="116"/>
                  </a:xfrm>
                </p:grpSpPr>
                <p:sp>
                  <p:nvSpPr>
                    <p:cNvPr id="310471" name="Rectangle 199"/>
                    <p:cNvSpPr>
                      <a:spLocks noChangeArrowheads="1"/>
                    </p:cNvSpPr>
                    <p:nvPr/>
                  </p:nvSpPr>
                  <p:spPr bwMode="auto">
                    <a:xfrm>
                      <a:off x="124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72" name="Rectangle 200"/>
                    <p:cNvSpPr>
                      <a:spLocks noChangeArrowheads="1"/>
                    </p:cNvSpPr>
                    <p:nvPr/>
                  </p:nvSpPr>
                  <p:spPr bwMode="auto">
                    <a:xfrm>
                      <a:off x="135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73" name="Rectangle 201"/>
                    <p:cNvSpPr>
                      <a:spLocks noChangeArrowheads="1"/>
                    </p:cNvSpPr>
                    <p:nvPr/>
                  </p:nvSpPr>
                  <p:spPr bwMode="auto">
                    <a:xfrm>
                      <a:off x="101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74" name="Rectangle 202"/>
                    <p:cNvSpPr>
                      <a:spLocks noChangeArrowheads="1"/>
                    </p:cNvSpPr>
                    <p:nvPr/>
                  </p:nvSpPr>
                  <p:spPr bwMode="auto">
                    <a:xfrm>
                      <a:off x="11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75" name="Rectangle 203"/>
                    <p:cNvSpPr>
                      <a:spLocks noChangeArrowheads="1"/>
                    </p:cNvSpPr>
                    <p:nvPr/>
                  </p:nvSpPr>
                  <p:spPr bwMode="auto">
                    <a:xfrm>
                      <a:off x="147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76" name="Rectangle 204"/>
                    <p:cNvSpPr>
                      <a:spLocks noChangeArrowheads="1"/>
                    </p:cNvSpPr>
                    <p:nvPr/>
                  </p:nvSpPr>
                  <p:spPr bwMode="auto">
                    <a:xfrm>
                      <a:off x="181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77" name="Rectangle 205"/>
                    <p:cNvSpPr>
                      <a:spLocks noChangeArrowheads="1"/>
                    </p:cNvSpPr>
                    <p:nvPr/>
                  </p:nvSpPr>
                  <p:spPr bwMode="auto">
                    <a:xfrm>
                      <a:off x="192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78" name="Rectangle 206"/>
                    <p:cNvSpPr>
                      <a:spLocks noChangeArrowheads="1"/>
                    </p:cNvSpPr>
                    <p:nvPr/>
                  </p:nvSpPr>
                  <p:spPr bwMode="auto">
                    <a:xfrm>
                      <a:off x="159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79" name="Rectangle 207"/>
                    <p:cNvSpPr>
                      <a:spLocks noChangeArrowheads="1"/>
                    </p:cNvSpPr>
                    <p:nvPr/>
                  </p:nvSpPr>
                  <p:spPr bwMode="auto">
                    <a:xfrm>
                      <a:off x="17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80" name="Rectangle 208"/>
                    <p:cNvSpPr>
                      <a:spLocks noChangeArrowheads="1"/>
                    </p:cNvSpPr>
                    <p:nvPr/>
                  </p:nvSpPr>
                  <p:spPr bwMode="auto">
                    <a:xfrm>
                      <a:off x="204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81" name="Rectangle 209"/>
                    <p:cNvSpPr>
                      <a:spLocks noChangeArrowheads="1"/>
                    </p:cNvSpPr>
                    <p:nvPr/>
                  </p:nvSpPr>
                  <p:spPr bwMode="auto">
                    <a:xfrm>
                      <a:off x="238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82" name="Rectangle 210"/>
                    <p:cNvSpPr>
                      <a:spLocks noChangeArrowheads="1"/>
                    </p:cNvSpPr>
                    <p:nvPr/>
                  </p:nvSpPr>
                  <p:spPr bwMode="auto">
                    <a:xfrm>
                      <a:off x="249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83" name="Rectangle 211"/>
                    <p:cNvSpPr>
                      <a:spLocks noChangeArrowheads="1"/>
                    </p:cNvSpPr>
                    <p:nvPr/>
                  </p:nvSpPr>
                  <p:spPr bwMode="auto">
                    <a:xfrm>
                      <a:off x="216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84" name="Rectangle 212"/>
                    <p:cNvSpPr>
                      <a:spLocks noChangeArrowheads="1"/>
                    </p:cNvSpPr>
                    <p:nvPr/>
                  </p:nvSpPr>
                  <p:spPr bwMode="auto">
                    <a:xfrm>
                      <a:off x="227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85" name="Rectangle 213"/>
                    <p:cNvSpPr>
                      <a:spLocks noChangeArrowheads="1"/>
                    </p:cNvSpPr>
                    <p:nvPr/>
                  </p:nvSpPr>
                  <p:spPr bwMode="auto">
                    <a:xfrm>
                      <a:off x="261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86" name="Rectangle 214"/>
                    <p:cNvSpPr>
                      <a:spLocks noChangeArrowheads="1"/>
                    </p:cNvSpPr>
                    <p:nvPr/>
                  </p:nvSpPr>
                  <p:spPr bwMode="auto">
                    <a:xfrm>
                      <a:off x="2956"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87" name="Rectangle 215"/>
                    <p:cNvSpPr>
                      <a:spLocks noChangeArrowheads="1"/>
                    </p:cNvSpPr>
                    <p:nvPr/>
                  </p:nvSpPr>
                  <p:spPr bwMode="auto">
                    <a:xfrm>
                      <a:off x="2731"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88" name="Rectangle 216"/>
                    <p:cNvSpPr>
                      <a:spLocks noChangeArrowheads="1"/>
                    </p:cNvSpPr>
                    <p:nvPr/>
                  </p:nvSpPr>
                  <p:spPr bwMode="auto">
                    <a:xfrm>
                      <a:off x="28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489" name="Group 217"/>
                  <p:cNvGrpSpPr>
                    <a:grpSpLocks/>
                  </p:cNvGrpSpPr>
                  <p:nvPr/>
                </p:nvGrpSpPr>
                <p:grpSpPr bwMode="auto">
                  <a:xfrm>
                    <a:off x="644" y="1746"/>
                    <a:ext cx="2053" cy="116"/>
                    <a:chOff x="1018" y="480"/>
                    <a:chExt cx="2053" cy="116"/>
                  </a:xfrm>
                </p:grpSpPr>
                <p:sp>
                  <p:nvSpPr>
                    <p:cNvPr id="310490" name="Rectangle 218"/>
                    <p:cNvSpPr>
                      <a:spLocks noChangeArrowheads="1"/>
                    </p:cNvSpPr>
                    <p:nvPr/>
                  </p:nvSpPr>
                  <p:spPr bwMode="auto">
                    <a:xfrm>
                      <a:off x="124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91" name="Rectangle 219"/>
                    <p:cNvSpPr>
                      <a:spLocks noChangeArrowheads="1"/>
                    </p:cNvSpPr>
                    <p:nvPr/>
                  </p:nvSpPr>
                  <p:spPr bwMode="auto">
                    <a:xfrm>
                      <a:off x="135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92" name="Rectangle 220"/>
                    <p:cNvSpPr>
                      <a:spLocks noChangeArrowheads="1"/>
                    </p:cNvSpPr>
                    <p:nvPr/>
                  </p:nvSpPr>
                  <p:spPr bwMode="auto">
                    <a:xfrm>
                      <a:off x="101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93" name="Rectangle 221"/>
                    <p:cNvSpPr>
                      <a:spLocks noChangeArrowheads="1"/>
                    </p:cNvSpPr>
                    <p:nvPr/>
                  </p:nvSpPr>
                  <p:spPr bwMode="auto">
                    <a:xfrm>
                      <a:off x="11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94" name="Rectangle 222"/>
                    <p:cNvSpPr>
                      <a:spLocks noChangeArrowheads="1"/>
                    </p:cNvSpPr>
                    <p:nvPr/>
                  </p:nvSpPr>
                  <p:spPr bwMode="auto">
                    <a:xfrm>
                      <a:off x="147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95" name="Rectangle 223"/>
                    <p:cNvSpPr>
                      <a:spLocks noChangeArrowheads="1"/>
                    </p:cNvSpPr>
                    <p:nvPr/>
                  </p:nvSpPr>
                  <p:spPr bwMode="auto">
                    <a:xfrm>
                      <a:off x="181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96" name="Rectangle 224"/>
                    <p:cNvSpPr>
                      <a:spLocks noChangeArrowheads="1"/>
                    </p:cNvSpPr>
                    <p:nvPr/>
                  </p:nvSpPr>
                  <p:spPr bwMode="auto">
                    <a:xfrm>
                      <a:off x="192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97" name="Rectangle 225"/>
                    <p:cNvSpPr>
                      <a:spLocks noChangeArrowheads="1"/>
                    </p:cNvSpPr>
                    <p:nvPr/>
                  </p:nvSpPr>
                  <p:spPr bwMode="auto">
                    <a:xfrm>
                      <a:off x="159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98" name="Rectangle 226"/>
                    <p:cNvSpPr>
                      <a:spLocks noChangeArrowheads="1"/>
                    </p:cNvSpPr>
                    <p:nvPr/>
                  </p:nvSpPr>
                  <p:spPr bwMode="auto">
                    <a:xfrm>
                      <a:off x="17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499" name="Rectangle 227"/>
                    <p:cNvSpPr>
                      <a:spLocks noChangeArrowheads="1"/>
                    </p:cNvSpPr>
                    <p:nvPr/>
                  </p:nvSpPr>
                  <p:spPr bwMode="auto">
                    <a:xfrm>
                      <a:off x="204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00" name="Rectangle 228"/>
                    <p:cNvSpPr>
                      <a:spLocks noChangeArrowheads="1"/>
                    </p:cNvSpPr>
                    <p:nvPr/>
                  </p:nvSpPr>
                  <p:spPr bwMode="auto">
                    <a:xfrm>
                      <a:off x="238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01" name="Rectangle 229"/>
                    <p:cNvSpPr>
                      <a:spLocks noChangeArrowheads="1"/>
                    </p:cNvSpPr>
                    <p:nvPr/>
                  </p:nvSpPr>
                  <p:spPr bwMode="auto">
                    <a:xfrm>
                      <a:off x="249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02" name="Rectangle 230"/>
                    <p:cNvSpPr>
                      <a:spLocks noChangeArrowheads="1"/>
                    </p:cNvSpPr>
                    <p:nvPr/>
                  </p:nvSpPr>
                  <p:spPr bwMode="auto">
                    <a:xfrm>
                      <a:off x="216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03" name="Rectangle 231"/>
                    <p:cNvSpPr>
                      <a:spLocks noChangeArrowheads="1"/>
                    </p:cNvSpPr>
                    <p:nvPr/>
                  </p:nvSpPr>
                  <p:spPr bwMode="auto">
                    <a:xfrm>
                      <a:off x="227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04" name="Rectangle 232"/>
                    <p:cNvSpPr>
                      <a:spLocks noChangeArrowheads="1"/>
                    </p:cNvSpPr>
                    <p:nvPr/>
                  </p:nvSpPr>
                  <p:spPr bwMode="auto">
                    <a:xfrm>
                      <a:off x="261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05" name="Rectangle 233"/>
                    <p:cNvSpPr>
                      <a:spLocks noChangeArrowheads="1"/>
                    </p:cNvSpPr>
                    <p:nvPr/>
                  </p:nvSpPr>
                  <p:spPr bwMode="auto">
                    <a:xfrm>
                      <a:off x="2956"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06" name="Rectangle 234"/>
                    <p:cNvSpPr>
                      <a:spLocks noChangeArrowheads="1"/>
                    </p:cNvSpPr>
                    <p:nvPr/>
                  </p:nvSpPr>
                  <p:spPr bwMode="auto">
                    <a:xfrm>
                      <a:off x="2731"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07" name="Rectangle 235"/>
                    <p:cNvSpPr>
                      <a:spLocks noChangeArrowheads="1"/>
                    </p:cNvSpPr>
                    <p:nvPr/>
                  </p:nvSpPr>
                  <p:spPr bwMode="auto">
                    <a:xfrm>
                      <a:off x="2845"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grpSp>
              <p:nvGrpSpPr>
                <p:cNvPr id="310508" name="Group 236"/>
                <p:cNvGrpSpPr>
                  <a:grpSpLocks/>
                </p:cNvGrpSpPr>
                <p:nvPr/>
              </p:nvGrpSpPr>
              <p:grpSpPr bwMode="auto">
                <a:xfrm>
                  <a:off x="758" y="1516"/>
                  <a:ext cx="1828" cy="116"/>
                  <a:chOff x="720" y="1152"/>
                  <a:chExt cx="1828" cy="116"/>
                </a:xfrm>
              </p:grpSpPr>
              <p:sp>
                <p:nvSpPr>
                  <p:cNvPr id="310509" name="Rectangle 237"/>
                  <p:cNvSpPr>
                    <a:spLocks noChangeArrowheads="1"/>
                  </p:cNvSpPr>
                  <p:nvPr/>
                </p:nvSpPr>
                <p:spPr bwMode="auto">
                  <a:xfrm>
                    <a:off x="945"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0" name="Rectangle 238"/>
                  <p:cNvSpPr>
                    <a:spLocks noChangeArrowheads="1"/>
                  </p:cNvSpPr>
                  <p:nvPr/>
                </p:nvSpPr>
                <p:spPr bwMode="auto">
                  <a:xfrm>
                    <a:off x="1059"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1" name="Rectangle 239"/>
                  <p:cNvSpPr>
                    <a:spLocks noChangeArrowheads="1"/>
                  </p:cNvSpPr>
                  <p:nvPr/>
                </p:nvSpPr>
                <p:spPr bwMode="auto">
                  <a:xfrm>
                    <a:off x="720"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2" name="Rectangle 240"/>
                  <p:cNvSpPr>
                    <a:spLocks noChangeArrowheads="1"/>
                  </p:cNvSpPr>
                  <p:nvPr/>
                </p:nvSpPr>
                <p:spPr bwMode="auto">
                  <a:xfrm>
                    <a:off x="835"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3" name="Rectangle 241"/>
                  <p:cNvSpPr>
                    <a:spLocks noChangeArrowheads="1"/>
                  </p:cNvSpPr>
                  <p:nvPr/>
                </p:nvSpPr>
                <p:spPr bwMode="auto">
                  <a:xfrm>
                    <a:off x="1176"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4" name="Rectangle 242"/>
                  <p:cNvSpPr>
                    <a:spLocks noChangeArrowheads="1"/>
                  </p:cNvSpPr>
                  <p:nvPr/>
                </p:nvSpPr>
                <p:spPr bwMode="auto">
                  <a:xfrm>
                    <a:off x="1517"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5" name="Rectangle 243"/>
                  <p:cNvSpPr>
                    <a:spLocks noChangeArrowheads="1"/>
                  </p:cNvSpPr>
                  <p:nvPr/>
                </p:nvSpPr>
                <p:spPr bwMode="auto">
                  <a:xfrm>
                    <a:off x="1631"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6" name="Rectangle 244"/>
                  <p:cNvSpPr>
                    <a:spLocks noChangeArrowheads="1"/>
                  </p:cNvSpPr>
                  <p:nvPr/>
                </p:nvSpPr>
                <p:spPr bwMode="auto">
                  <a:xfrm>
                    <a:off x="1292"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7" name="Rectangle 245"/>
                  <p:cNvSpPr>
                    <a:spLocks noChangeArrowheads="1"/>
                  </p:cNvSpPr>
                  <p:nvPr/>
                </p:nvSpPr>
                <p:spPr bwMode="auto">
                  <a:xfrm>
                    <a:off x="1407"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8" name="Rectangle 246"/>
                  <p:cNvSpPr>
                    <a:spLocks noChangeArrowheads="1"/>
                  </p:cNvSpPr>
                  <p:nvPr/>
                </p:nvSpPr>
                <p:spPr bwMode="auto">
                  <a:xfrm>
                    <a:off x="1746"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19" name="Rectangle 247"/>
                  <p:cNvSpPr>
                    <a:spLocks noChangeArrowheads="1"/>
                  </p:cNvSpPr>
                  <p:nvPr/>
                </p:nvSpPr>
                <p:spPr bwMode="auto">
                  <a:xfrm>
                    <a:off x="2087"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20" name="Rectangle 248"/>
                  <p:cNvSpPr>
                    <a:spLocks noChangeArrowheads="1"/>
                  </p:cNvSpPr>
                  <p:nvPr/>
                </p:nvSpPr>
                <p:spPr bwMode="auto">
                  <a:xfrm>
                    <a:off x="2201"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21" name="Rectangle 249"/>
                  <p:cNvSpPr>
                    <a:spLocks noChangeArrowheads="1"/>
                  </p:cNvSpPr>
                  <p:nvPr/>
                </p:nvSpPr>
                <p:spPr bwMode="auto">
                  <a:xfrm>
                    <a:off x="1862"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22" name="Rectangle 250"/>
                  <p:cNvSpPr>
                    <a:spLocks noChangeArrowheads="1"/>
                  </p:cNvSpPr>
                  <p:nvPr/>
                </p:nvSpPr>
                <p:spPr bwMode="auto">
                  <a:xfrm>
                    <a:off x="1977"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23" name="Rectangle 251"/>
                  <p:cNvSpPr>
                    <a:spLocks noChangeArrowheads="1"/>
                  </p:cNvSpPr>
                  <p:nvPr/>
                </p:nvSpPr>
                <p:spPr bwMode="auto">
                  <a:xfrm>
                    <a:off x="2317"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24" name="Rectangle 252"/>
                  <p:cNvSpPr>
                    <a:spLocks noChangeArrowheads="1"/>
                  </p:cNvSpPr>
                  <p:nvPr/>
                </p:nvSpPr>
                <p:spPr bwMode="auto">
                  <a:xfrm>
                    <a:off x="2433"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525" name="Group 253"/>
                <p:cNvGrpSpPr>
                  <a:grpSpLocks/>
                </p:cNvGrpSpPr>
                <p:nvPr/>
              </p:nvGrpSpPr>
              <p:grpSpPr bwMode="auto">
                <a:xfrm>
                  <a:off x="756" y="2754"/>
                  <a:ext cx="1828" cy="116"/>
                  <a:chOff x="720" y="1152"/>
                  <a:chExt cx="1828" cy="116"/>
                </a:xfrm>
              </p:grpSpPr>
              <p:sp>
                <p:nvSpPr>
                  <p:cNvPr id="310526" name="Rectangle 254"/>
                  <p:cNvSpPr>
                    <a:spLocks noChangeArrowheads="1"/>
                  </p:cNvSpPr>
                  <p:nvPr/>
                </p:nvSpPr>
                <p:spPr bwMode="auto">
                  <a:xfrm>
                    <a:off x="945"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27" name="Rectangle 255"/>
                  <p:cNvSpPr>
                    <a:spLocks noChangeArrowheads="1"/>
                  </p:cNvSpPr>
                  <p:nvPr/>
                </p:nvSpPr>
                <p:spPr bwMode="auto">
                  <a:xfrm>
                    <a:off x="1059"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28" name="Rectangle 256"/>
                  <p:cNvSpPr>
                    <a:spLocks noChangeArrowheads="1"/>
                  </p:cNvSpPr>
                  <p:nvPr/>
                </p:nvSpPr>
                <p:spPr bwMode="auto">
                  <a:xfrm>
                    <a:off x="720"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29" name="Rectangle 257"/>
                  <p:cNvSpPr>
                    <a:spLocks noChangeArrowheads="1"/>
                  </p:cNvSpPr>
                  <p:nvPr/>
                </p:nvSpPr>
                <p:spPr bwMode="auto">
                  <a:xfrm>
                    <a:off x="835"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0" name="Rectangle 258"/>
                  <p:cNvSpPr>
                    <a:spLocks noChangeArrowheads="1"/>
                  </p:cNvSpPr>
                  <p:nvPr/>
                </p:nvSpPr>
                <p:spPr bwMode="auto">
                  <a:xfrm>
                    <a:off x="1176"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1" name="Rectangle 259"/>
                  <p:cNvSpPr>
                    <a:spLocks noChangeArrowheads="1"/>
                  </p:cNvSpPr>
                  <p:nvPr/>
                </p:nvSpPr>
                <p:spPr bwMode="auto">
                  <a:xfrm>
                    <a:off x="1517"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2" name="Rectangle 260"/>
                  <p:cNvSpPr>
                    <a:spLocks noChangeArrowheads="1"/>
                  </p:cNvSpPr>
                  <p:nvPr/>
                </p:nvSpPr>
                <p:spPr bwMode="auto">
                  <a:xfrm>
                    <a:off x="1631"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3" name="Rectangle 261"/>
                  <p:cNvSpPr>
                    <a:spLocks noChangeArrowheads="1"/>
                  </p:cNvSpPr>
                  <p:nvPr/>
                </p:nvSpPr>
                <p:spPr bwMode="auto">
                  <a:xfrm>
                    <a:off x="1292"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4" name="Rectangle 262"/>
                  <p:cNvSpPr>
                    <a:spLocks noChangeArrowheads="1"/>
                  </p:cNvSpPr>
                  <p:nvPr/>
                </p:nvSpPr>
                <p:spPr bwMode="auto">
                  <a:xfrm>
                    <a:off x="1407"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5" name="Rectangle 263"/>
                  <p:cNvSpPr>
                    <a:spLocks noChangeArrowheads="1"/>
                  </p:cNvSpPr>
                  <p:nvPr/>
                </p:nvSpPr>
                <p:spPr bwMode="auto">
                  <a:xfrm>
                    <a:off x="1746"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6" name="Rectangle 264"/>
                  <p:cNvSpPr>
                    <a:spLocks noChangeArrowheads="1"/>
                  </p:cNvSpPr>
                  <p:nvPr/>
                </p:nvSpPr>
                <p:spPr bwMode="auto">
                  <a:xfrm>
                    <a:off x="2087"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7" name="Rectangle 265"/>
                  <p:cNvSpPr>
                    <a:spLocks noChangeArrowheads="1"/>
                  </p:cNvSpPr>
                  <p:nvPr/>
                </p:nvSpPr>
                <p:spPr bwMode="auto">
                  <a:xfrm>
                    <a:off x="2201"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8" name="Rectangle 266"/>
                  <p:cNvSpPr>
                    <a:spLocks noChangeArrowheads="1"/>
                  </p:cNvSpPr>
                  <p:nvPr/>
                </p:nvSpPr>
                <p:spPr bwMode="auto">
                  <a:xfrm>
                    <a:off x="1862"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39" name="Rectangle 267"/>
                  <p:cNvSpPr>
                    <a:spLocks noChangeArrowheads="1"/>
                  </p:cNvSpPr>
                  <p:nvPr/>
                </p:nvSpPr>
                <p:spPr bwMode="auto">
                  <a:xfrm>
                    <a:off x="1977" y="1153"/>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40" name="Rectangle 268"/>
                  <p:cNvSpPr>
                    <a:spLocks noChangeArrowheads="1"/>
                  </p:cNvSpPr>
                  <p:nvPr/>
                </p:nvSpPr>
                <p:spPr bwMode="auto">
                  <a:xfrm>
                    <a:off x="2317"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41" name="Rectangle 269"/>
                  <p:cNvSpPr>
                    <a:spLocks noChangeArrowheads="1"/>
                  </p:cNvSpPr>
                  <p:nvPr/>
                </p:nvSpPr>
                <p:spPr bwMode="auto">
                  <a:xfrm>
                    <a:off x="2433" y="1152"/>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grpSp>
            <p:nvGrpSpPr>
              <p:cNvPr id="310542" name="Group 270"/>
              <p:cNvGrpSpPr>
                <a:grpSpLocks/>
              </p:cNvGrpSpPr>
              <p:nvPr/>
            </p:nvGrpSpPr>
            <p:grpSpPr bwMode="auto">
              <a:xfrm>
                <a:off x="874" y="1230"/>
                <a:ext cx="1600" cy="116"/>
                <a:chOff x="1008" y="480"/>
                <a:chExt cx="1600" cy="116"/>
              </a:xfrm>
            </p:grpSpPr>
            <p:sp>
              <p:nvSpPr>
                <p:cNvPr id="310543" name="Rectangle 271"/>
                <p:cNvSpPr>
                  <a:spLocks noChangeArrowheads="1"/>
                </p:cNvSpPr>
                <p:nvPr/>
              </p:nvSpPr>
              <p:spPr bwMode="auto">
                <a:xfrm>
                  <a:off x="12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44" name="Rectangle 272"/>
                <p:cNvSpPr>
                  <a:spLocks noChangeArrowheads="1"/>
                </p:cNvSpPr>
                <p:nvPr/>
              </p:nvSpPr>
              <p:spPr bwMode="auto">
                <a:xfrm>
                  <a:off x="13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45" name="Rectangle 273"/>
                <p:cNvSpPr>
                  <a:spLocks noChangeArrowheads="1"/>
                </p:cNvSpPr>
                <p:nvPr/>
              </p:nvSpPr>
              <p:spPr bwMode="auto">
                <a:xfrm>
                  <a:off x="100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46" name="Rectangle 274"/>
                <p:cNvSpPr>
                  <a:spLocks noChangeArrowheads="1"/>
                </p:cNvSpPr>
                <p:nvPr/>
              </p:nvSpPr>
              <p:spPr bwMode="auto">
                <a:xfrm>
                  <a:off x="112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47" name="Rectangle 275"/>
                <p:cNvSpPr>
                  <a:spLocks noChangeArrowheads="1"/>
                </p:cNvSpPr>
                <p:nvPr/>
              </p:nvSpPr>
              <p:spPr bwMode="auto">
                <a:xfrm>
                  <a:off x="146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48" name="Rectangle 276"/>
                <p:cNvSpPr>
                  <a:spLocks noChangeArrowheads="1"/>
                </p:cNvSpPr>
                <p:nvPr/>
              </p:nvSpPr>
              <p:spPr bwMode="auto">
                <a:xfrm>
                  <a:off x="18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49" name="Rectangle 277"/>
                <p:cNvSpPr>
                  <a:spLocks noChangeArrowheads="1"/>
                </p:cNvSpPr>
                <p:nvPr/>
              </p:nvSpPr>
              <p:spPr bwMode="auto">
                <a:xfrm>
                  <a:off x="191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50" name="Rectangle 278"/>
                <p:cNvSpPr>
                  <a:spLocks noChangeArrowheads="1"/>
                </p:cNvSpPr>
                <p:nvPr/>
              </p:nvSpPr>
              <p:spPr bwMode="auto">
                <a:xfrm>
                  <a:off x="158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51" name="Rectangle 279"/>
                <p:cNvSpPr>
                  <a:spLocks noChangeArrowheads="1"/>
                </p:cNvSpPr>
                <p:nvPr/>
              </p:nvSpPr>
              <p:spPr bwMode="auto">
                <a:xfrm>
                  <a:off x="169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52" name="Rectangle 280"/>
                <p:cNvSpPr>
                  <a:spLocks noChangeArrowheads="1"/>
                </p:cNvSpPr>
                <p:nvPr/>
              </p:nvSpPr>
              <p:spPr bwMode="auto">
                <a:xfrm>
                  <a:off x="203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53" name="Rectangle 281"/>
                <p:cNvSpPr>
                  <a:spLocks noChangeArrowheads="1"/>
                </p:cNvSpPr>
                <p:nvPr/>
              </p:nvSpPr>
              <p:spPr bwMode="auto">
                <a:xfrm>
                  <a:off x="237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54" name="Rectangle 282"/>
                <p:cNvSpPr>
                  <a:spLocks noChangeArrowheads="1"/>
                </p:cNvSpPr>
                <p:nvPr/>
              </p:nvSpPr>
              <p:spPr bwMode="auto">
                <a:xfrm>
                  <a:off x="215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55" name="Rectangle 283"/>
                <p:cNvSpPr>
                  <a:spLocks noChangeArrowheads="1"/>
                </p:cNvSpPr>
                <p:nvPr/>
              </p:nvSpPr>
              <p:spPr bwMode="auto">
                <a:xfrm>
                  <a:off x="226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56" name="Rectangle 284"/>
                <p:cNvSpPr>
                  <a:spLocks noChangeArrowheads="1"/>
                </p:cNvSpPr>
                <p:nvPr/>
              </p:nvSpPr>
              <p:spPr bwMode="auto">
                <a:xfrm>
                  <a:off x="249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557" name="Group 285"/>
              <p:cNvGrpSpPr>
                <a:grpSpLocks/>
              </p:cNvGrpSpPr>
              <p:nvPr/>
            </p:nvGrpSpPr>
            <p:grpSpPr bwMode="auto">
              <a:xfrm>
                <a:off x="864" y="2698"/>
                <a:ext cx="1600" cy="116"/>
                <a:chOff x="1008" y="480"/>
                <a:chExt cx="1600" cy="116"/>
              </a:xfrm>
            </p:grpSpPr>
            <p:sp>
              <p:nvSpPr>
                <p:cNvPr id="310558" name="Rectangle 286"/>
                <p:cNvSpPr>
                  <a:spLocks noChangeArrowheads="1"/>
                </p:cNvSpPr>
                <p:nvPr/>
              </p:nvSpPr>
              <p:spPr bwMode="auto">
                <a:xfrm>
                  <a:off x="12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59" name="Rectangle 287"/>
                <p:cNvSpPr>
                  <a:spLocks noChangeArrowheads="1"/>
                </p:cNvSpPr>
                <p:nvPr/>
              </p:nvSpPr>
              <p:spPr bwMode="auto">
                <a:xfrm>
                  <a:off x="13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0" name="Rectangle 288"/>
                <p:cNvSpPr>
                  <a:spLocks noChangeArrowheads="1"/>
                </p:cNvSpPr>
                <p:nvPr/>
              </p:nvSpPr>
              <p:spPr bwMode="auto">
                <a:xfrm>
                  <a:off x="100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1" name="Rectangle 289"/>
                <p:cNvSpPr>
                  <a:spLocks noChangeArrowheads="1"/>
                </p:cNvSpPr>
                <p:nvPr/>
              </p:nvSpPr>
              <p:spPr bwMode="auto">
                <a:xfrm>
                  <a:off x="112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2" name="Rectangle 290"/>
                <p:cNvSpPr>
                  <a:spLocks noChangeArrowheads="1"/>
                </p:cNvSpPr>
                <p:nvPr/>
              </p:nvSpPr>
              <p:spPr bwMode="auto">
                <a:xfrm>
                  <a:off x="146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3" name="Rectangle 291"/>
                <p:cNvSpPr>
                  <a:spLocks noChangeArrowheads="1"/>
                </p:cNvSpPr>
                <p:nvPr/>
              </p:nvSpPr>
              <p:spPr bwMode="auto">
                <a:xfrm>
                  <a:off x="18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4" name="Rectangle 292"/>
                <p:cNvSpPr>
                  <a:spLocks noChangeArrowheads="1"/>
                </p:cNvSpPr>
                <p:nvPr/>
              </p:nvSpPr>
              <p:spPr bwMode="auto">
                <a:xfrm>
                  <a:off x="191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5" name="Rectangle 293"/>
                <p:cNvSpPr>
                  <a:spLocks noChangeArrowheads="1"/>
                </p:cNvSpPr>
                <p:nvPr/>
              </p:nvSpPr>
              <p:spPr bwMode="auto">
                <a:xfrm>
                  <a:off x="158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6" name="Rectangle 294"/>
                <p:cNvSpPr>
                  <a:spLocks noChangeArrowheads="1"/>
                </p:cNvSpPr>
                <p:nvPr/>
              </p:nvSpPr>
              <p:spPr bwMode="auto">
                <a:xfrm>
                  <a:off x="169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7" name="Rectangle 295"/>
                <p:cNvSpPr>
                  <a:spLocks noChangeArrowheads="1"/>
                </p:cNvSpPr>
                <p:nvPr/>
              </p:nvSpPr>
              <p:spPr bwMode="auto">
                <a:xfrm>
                  <a:off x="203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8" name="Rectangle 296"/>
                <p:cNvSpPr>
                  <a:spLocks noChangeArrowheads="1"/>
                </p:cNvSpPr>
                <p:nvPr/>
              </p:nvSpPr>
              <p:spPr bwMode="auto">
                <a:xfrm>
                  <a:off x="237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69" name="Rectangle 297"/>
                <p:cNvSpPr>
                  <a:spLocks noChangeArrowheads="1"/>
                </p:cNvSpPr>
                <p:nvPr/>
              </p:nvSpPr>
              <p:spPr bwMode="auto">
                <a:xfrm>
                  <a:off x="215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70" name="Rectangle 298"/>
                <p:cNvSpPr>
                  <a:spLocks noChangeArrowheads="1"/>
                </p:cNvSpPr>
                <p:nvPr/>
              </p:nvSpPr>
              <p:spPr bwMode="auto">
                <a:xfrm>
                  <a:off x="226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71" name="Rectangle 299"/>
                <p:cNvSpPr>
                  <a:spLocks noChangeArrowheads="1"/>
                </p:cNvSpPr>
                <p:nvPr/>
              </p:nvSpPr>
              <p:spPr bwMode="auto">
                <a:xfrm>
                  <a:off x="249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grpSp>
          <p:nvGrpSpPr>
            <p:cNvPr id="310572" name="Group 300"/>
            <p:cNvGrpSpPr>
              <a:grpSpLocks/>
            </p:cNvGrpSpPr>
            <p:nvPr/>
          </p:nvGrpSpPr>
          <p:grpSpPr bwMode="auto">
            <a:xfrm>
              <a:off x="2089" y="1228"/>
              <a:ext cx="1372" cy="116"/>
              <a:chOff x="1008" y="480"/>
              <a:chExt cx="1372" cy="116"/>
            </a:xfrm>
          </p:grpSpPr>
          <p:sp>
            <p:nvSpPr>
              <p:cNvPr id="310573" name="Rectangle 301"/>
              <p:cNvSpPr>
                <a:spLocks noChangeArrowheads="1"/>
              </p:cNvSpPr>
              <p:nvPr/>
            </p:nvSpPr>
            <p:spPr bwMode="auto">
              <a:xfrm>
                <a:off x="12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74" name="Rectangle 302"/>
              <p:cNvSpPr>
                <a:spLocks noChangeArrowheads="1"/>
              </p:cNvSpPr>
              <p:nvPr/>
            </p:nvSpPr>
            <p:spPr bwMode="auto">
              <a:xfrm>
                <a:off x="13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75" name="Rectangle 303"/>
              <p:cNvSpPr>
                <a:spLocks noChangeArrowheads="1"/>
              </p:cNvSpPr>
              <p:nvPr/>
            </p:nvSpPr>
            <p:spPr bwMode="auto">
              <a:xfrm>
                <a:off x="100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76" name="Rectangle 304"/>
              <p:cNvSpPr>
                <a:spLocks noChangeArrowheads="1"/>
              </p:cNvSpPr>
              <p:nvPr/>
            </p:nvSpPr>
            <p:spPr bwMode="auto">
              <a:xfrm>
                <a:off x="112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77" name="Rectangle 305"/>
              <p:cNvSpPr>
                <a:spLocks noChangeArrowheads="1"/>
              </p:cNvSpPr>
              <p:nvPr/>
            </p:nvSpPr>
            <p:spPr bwMode="auto">
              <a:xfrm>
                <a:off x="146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78" name="Rectangle 306"/>
              <p:cNvSpPr>
                <a:spLocks noChangeArrowheads="1"/>
              </p:cNvSpPr>
              <p:nvPr/>
            </p:nvSpPr>
            <p:spPr bwMode="auto">
              <a:xfrm>
                <a:off x="18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79" name="Rectangle 307"/>
              <p:cNvSpPr>
                <a:spLocks noChangeArrowheads="1"/>
              </p:cNvSpPr>
              <p:nvPr/>
            </p:nvSpPr>
            <p:spPr bwMode="auto">
              <a:xfrm>
                <a:off x="191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80" name="Rectangle 308"/>
              <p:cNvSpPr>
                <a:spLocks noChangeArrowheads="1"/>
              </p:cNvSpPr>
              <p:nvPr/>
            </p:nvSpPr>
            <p:spPr bwMode="auto">
              <a:xfrm>
                <a:off x="158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81" name="Rectangle 309"/>
              <p:cNvSpPr>
                <a:spLocks noChangeArrowheads="1"/>
              </p:cNvSpPr>
              <p:nvPr/>
            </p:nvSpPr>
            <p:spPr bwMode="auto">
              <a:xfrm>
                <a:off x="169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82" name="Rectangle 310"/>
              <p:cNvSpPr>
                <a:spLocks noChangeArrowheads="1"/>
              </p:cNvSpPr>
              <p:nvPr/>
            </p:nvSpPr>
            <p:spPr bwMode="auto">
              <a:xfrm>
                <a:off x="203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83" name="Rectangle 311"/>
              <p:cNvSpPr>
                <a:spLocks noChangeArrowheads="1"/>
              </p:cNvSpPr>
              <p:nvPr/>
            </p:nvSpPr>
            <p:spPr bwMode="auto">
              <a:xfrm>
                <a:off x="215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84" name="Rectangle 312"/>
              <p:cNvSpPr>
                <a:spLocks noChangeArrowheads="1"/>
              </p:cNvSpPr>
              <p:nvPr/>
            </p:nvSpPr>
            <p:spPr bwMode="auto">
              <a:xfrm>
                <a:off x="226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585" name="Group 313"/>
            <p:cNvGrpSpPr>
              <a:grpSpLocks/>
            </p:cNvGrpSpPr>
            <p:nvPr/>
          </p:nvGrpSpPr>
          <p:grpSpPr bwMode="auto">
            <a:xfrm>
              <a:off x="2084" y="2928"/>
              <a:ext cx="1372" cy="116"/>
              <a:chOff x="1008" y="480"/>
              <a:chExt cx="1372" cy="116"/>
            </a:xfrm>
          </p:grpSpPr>
          <p:sp>
            <p:nvSpPr>
              <p:cNvPr id="310586" name="Rectangle 314"/>
              <p:cNvSpPr>
                <a:spLocks noChangeArrowheads="1"/>
              </p:cNvSpPr>
              <p:nvPr/>
            </p:nvSpPr>
            <p:spPr bwMode="auto">
              <a:xfrm>
                <a:off x="12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87" name="Rectangle 315"/>
              <p:cNvSpPr>
                <a:spLocks noChangeArrowheads="1"/>
              </p:cNvSpPr>
              <p:nvPr/>
            </p:nvSpPr>
            <p:spPr bwMode="auto">
              <a:xfrm>
                <a:off x="13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88" name="Rectangle 316"/>
              <p:cNvSpPr>
                <a:spLocks noChangeArrowheads="1"/>
              </p:cNvSpPr>
              <p:nvPr/>
            </p:nvSpPr>
            <p:spPr bwMode="auto">
              <a:xfrm>
                <a:off x="100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89" name="Rectangle 317"/>
              <p:cNvSpPr>
                <a:spLocks noChangeArrowheads="1"/>
              </p:cNvSpPr>
              <p:nvPr/>
            </p:nvSpPr>
            <p:spPr bwMode="auto">
              <a:xfrm>
                <a:off x="112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90" name="Rectangle 318"/>
              <p:cNvSpPr>
                <a:spLocks noChangeArrowheads="1"/>
              </p:cNvSpPr>
              <p:nvPr/>
            </p:nvSpPr>
            <p:spPr bwMode="auto">
              <a:xfrm>
                <a:off x="146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91" name="Rectangle 319"/>
              <p:cNvSpPr>
                <a:spLocks noChangeArrowheads="1"/>
              </p:cNvSpPr>
              <p:nvPr/>
            </p:nvSpPr>
            <p:spPr bwMode="auto">
              <a:xfrm>
                <a:off x="18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92" name="Rectangle 320"/>
              <p:cNvSpPr>
                <a:spLocks noChangeArrowheads="1"/>
              </p:cNvSpPr>
              <p:nvPr/>
            </p:nvSpPr>
            <p:spPr bwMode="auto">
              <a:xfrm>
                <a:off x="191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93" name="Rectangle 321"/>
              <p:cNvSpPr>
                <a:spLocks noChangeArrowheads="1"/>
              </p:cNvSpPr>
              <p:nvPr/>
            </p:nvSpPr>
            <p:spPr bwMode="auto">
              <a:xfrm>
                <a:off x="158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94" name="Rectangle 322"/>
              <p:cNvSpPr>
                <a:spLocks noChangeArrowheads="1"/>
              </p:cNvSpPr>
              <p:nvPr/>
            </p:nvSpPr>
            <p:spPr bwMode="auto">
              <a:xfrm>
                <a:off x="169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95" name="Rectangle 323"/>
              <p:cNvSpPr>
                <a:spLocks noChangeArrowheads="1"/>
              </p:cNvSpPr>
              <p:nvPr/>
            </p:nvSpPr>
            <p:spPr bwMode="auto">
              <a:xfrm>
                <a:off x="203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96" name="Rectangle 324"/>
              <p:cNvSpPr>
                <a:spLocks noChangeArrowheads="1"/>
              </p:cNvSpPr>
              <p:nvPr/>
            </p:nvSpPr>
            <p:spPr bwMode="auto">
              <a:xfrm>
                <a:off x="215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597" name="Rectangle 325"/>
              <p:cNvSpPr>
                <a:spLocks noChangeArrowheads="1"/>
              </p:cNvSpPr>
              <p:nvPr/>
            </p:nvSpPr>
            <p:spPr bwMode="auto">
              <a:xfrm>
                <a:off x="226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598" name="Group 326"/>
            <p:cNvGrpSpPr>
              <a:grpSpLocks/>
            </p:cNvGrpSpPr>
            <p:nvPr/>
          </p:nvGrpSpPr>
          <p:grpSpPr bwMode="auto">
            <a:xfrm>
              <a:off x="2195" y="3039"/>
              <a:ext cx="1141" cy="116"/>
              <a:chOff x="1008" y="480"/>
              <a:chExt cx="1141" cy="116"/>
            </a:xfrm>
          </p:grpSpPr>
          <p:sp>
            <p:nvSpPr>
              <p:cNvPr id="310599" name="Rectangle 327"/>
              <p:cNvSpPr>
                <a:spLocks noChangeArrowheads="1"/>
              </p:cNvSpPr>
              <p:nvPr/>
            </p:nvSpPr>
            <p:spPr bwMode="auto">
              <a:xfrm>
                <a:off x="123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00" name="Rectangle 328"/>
              <p:cNvSpPr>
                <a:spLocks noChangeArrowheads="1"/>
              </p:cNvSpPr>
              <p:nvPr/>
            </p:nvSpPr>
            <p:spPr bwMode="auto">
              <a:xfrm>
                <a:off x="1347"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01" name="Rectangle 329"/>
              <p:cNvSpPr>
                <a:spLocks noChangeArrowheads="1"/>
              </p:cNvSpPr>
              <p:nvPr/>
            </p:nvSpPr>
            <p:spPr bwMode="auto">
              <a:xfrm>
                <a:off x="1008"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02" name="Rectangle 330"/>
              <p:cNvSpPr>
                <a:spLocks noChangeArrowheads="1"/>
              </p:cNvSpPr>
              <p:nvPr/>
            </p:nvSpPr>
            <p:spPr bwMode="auto">
              <a:xfrm>
                <a:off x="1123" y="48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03" name="Rectangle 331"/>
              <p:cNvSpPr>
                <a:spLocks noChangeArrowheads="1"/>
              </p:cNvSpPr>
              <p:nvPr/>
            </p:nvSpPr>
            <p:spPr bwMode="auto">
              <a:xfrm>
                <a:off x="146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04" name="Rectangle 332"/>
              <p:cNvSpPr>
                <a:spLocks noChangeArrowheads="1"/>
              </p:cNvSpPr>
              <p:nvPr/>
            </p:nvSpPr>
            <p:spPr bwMode="auto">
              <a:xfrm>
                <a:off x="180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05" name="Rectangle 333"/>
              <p:cNvSpPr>
                <a:spLocks noChangeArrowheads="1"/>
              </p:cNvSpPr>
              <p:nvPr/>
            </p:nvSpPr>
            <p:spPr bwMode="auto">
              <a:xfrm>
                <a:off x="1919"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06" name="Rectangle 334"/>
              <p:cNvSpPr>
                <a:spLocks noChangeArrowheads="1"/>
              </p:cNvSpPr>
              <p:nvPr/>
            </p:nvSpPr>
            <p:spPr bwMode="auto">
              <a:xfrm>
                <a:off x="1580"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07" name="Rectangle 335"/>
              <p:cNvSpPr>
                <a:spLocks noChangeArrowheads="1"/>
              </p:cNvSpPr>
              <p:nvPr/>
            </p:nvSpPr>
            <p:spPr bwMode="auto">
              <a:xfrm>
                <a:off x="1695"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08" name="Rectangle 336"/>
              <p:cNvSpPr>
                <a:spLocks noChangeArrowheads="1"/>
              </p:cNvSpPr>
              <p:nvPr/>
            </p:nvSpPr>
            <p:spPr bwMode="auto">
              <a:xfrm>
                <a:off x="2034" y="48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grpSp>
          <p:nvGrpSpPr>
            <p:cNvPr id="310609" name="Group 337"/>
            <p:cNvGrpSpPr>
              <a:grpSpLocks/>
            </p:cNvGrpSpPr>
            <p:nvPr/>
          </p:nvGrpSpPr>
          <p:grpSpPr bwMode="auto">
            <a:xfrm>
              <a:off x="2428" y="995"/>
              <a:ext cx="687" cy="116"/>
              <a:chOff x="3888" y="960"/>
              <a:chExt cx="687" cy="116"/>
            </a:xfrm>
          </p:grpSpPr>
          <p:sp>
            <p:nvSpPr>
              <p:cNvPr id="310610" name="Rectangle 338"/>
              <p:cNvSpPr>
                <a:spLocks noChangeArrowheads="1"/>
              </p:cNvSpPr>
              <p:nvPr/>
            </p:nvSpPr>
            <p:spPr bwMode="auto">
              <a:xfrm>
                <a:off x="4113" y="96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11" name="Rectangle 339"/>
              <p:cNvSpPr>
                <a:spLocks noChangeArrowheads="1"/>
              </p:cNvSpPr>
              <p:nvPr/>
            </p:nvSpPr>
            <p:spPr bwMode="auto">
              <a:xfrm>
                <a:off x="4227" y="96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12" name="Rectangle 340"/>
              <p:cNvSpPr>
                <a:spLocks noChangeArrowheads="1"/>
              </p:cNvSpPr>
              <p:nvPr/>
            </p:nvSpPr>
            <p:spPr bwMode="auto">
              <a:xfrm>
                <a:off x="3888" y="96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13" name="Rectangle 341"/>
              <p:cNvSpPr>
                <a:spLocks noChangeArrowheads="1"/>
              </p:cNvSpPr>
              <p:nvPr/>
            </p:nvSpPr>
            <p:spPr bwMode="auto">
              <a:xfrm>
                <a:off x="4003" y="96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14" name="Rectangle 342"/>
              <p:cNvSpPr>
                <a:spLocks noChangeArrowheads="1"/>
              </p:cNvSpPr>
              <p:nvPr/>
            </p:nvSpPr>
            <p:spPr bwMode="auto">
              <a:xfrm>
                <a:off x="4344" y="96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15" name="Rectangle 343"/>
              <p:cNvSpPr>
                <a:spLocks noChangeArrowheads="1"/>
              </p:cNvSpPr>
              <p:nvPr/>
            </p:nvSpPr>
            <p:spPr bwMode="auto">
              <a:xfrm>
                <a:off x="4460" y="96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sp>
          <p:nvSpPr>
            <p:cNvPr id="310616" name="Text Box 344"/>
            <p:cNvSpPr txBox="1">
              <a:spLocks noChangeArrowheads="1"/>
            </p:cNvSpPr>
            <p:nvPr/>
          </p:nvSpPr>
          <p:spPr bwMode="auto">
            <a:xfrm>
              <a:off x="2405" y="987"/>
              <a:ext cx="152" cy="135"/>
            </a:xfrm>
            <a:prstGeom prst="rect">
              <a:avLst/>
            </a:prstGeom>
            <a:noFill/>
            <a:ln w="9525">
              <a:noFill/>
              <a:miter lim="800000"/>
              <a:headEnd/>
              <a:tailEnd/>
            </a:ln>
            <a:effectLst/>
          </p:spPr>
          <p:txBody>
            <a:bodyPr wrap="none">
              <a:spAutoFit/>
            </a:bodyPr>
            <a:lstStyle/>
            <a:p>
              <a:pPr eaLnBrk="1" hangingPunct="1"/>
              <a:r>
                <a:rPr lang="en-US" altLang="zh-CN" sz="800" b="0">
                  <a:solidFill>
                    <a:schemeClr val="tx1"/>
                  </a:solidFill>
                  <a:latin typeface="Arial" charset="0"/>
                  <a:ea typeface="SimSun" pitchFamily="2" charset="-122"/>
                  <a:cs typeface="Arial" charset="0"/>
                </a:rPr>
                <a:t>1</a:t>
              </a:r>
            </a:p>
          </p:txBody>
        </p:sp>
        <p:grpSp>
          <p:nvGrpSpPr>
            <p:cNvPr id="310617" name="Group 345"/>
            <p:cNvGrpSpPr>
              <a:grpSpLocks/>
            </p:cNvGrpSpPr>
            <p:nvPr/>
          </p:nvGrpSpPr>
          <p:grpSpPr bwMode="auto">
            <a:xfrm>
              <a:off x="2423" y="3153"/>
              <a:ext cx="687" cy="116"/>
              <a:chOff x="3888" y="960"/>
              <a:chExt cx="687" cy="116"/>
            </a:xfrm>
          </p:grpSpPr>
          <p:sp>
            <p:nvSpPr>
              <p:cNvPr id="310618" name="Rectangle 346"/>
              <p:cNvSpPr>
                <a:spLocks noChangeArrowheads="1"/>
              </p:cNvSpPr>
              <p:nvPr/>
            </p:nvSpPr>
            <p:spPr bwMode="auto">
              <a:xfrm>
                <a:off x="4113" y="96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19" name="Rectangle 347"/>
              <p:cNvSpPr>
                <a:spLocks noChangeArrowheads="1"/>
              </p:cNvSpPr>
              <p:nvPr/>
            </p:nvSpPr>
            <p:spPr bwMode="auto">
              <a:xfrm>
                <a:off x="4227" y="96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20" name="Rectangle 348"/>
              <p:cNvSpPr>
                <a:spLocks noChangeArrowheads="1"/>
              </p:cNvSpPr>
              <p:nvPr/>
            </p:nvSpPr>
            <p:spPr bwMode="auto">
              <a:xfrm>
                <a:off x="3888" y="96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21" name="Rectangle 349"/>
              <p:cNvSpPr>
                <a:spLocks noChangeArrowheads="1"/>
              </p:cNvSpPr>
              <p:nvPr/>
            </p:nvSpPr>
            <p:spPr bwMode="auto">
              <a:xfrm>
                <a:off x="4003" y="960"/>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22" name="Rectangle 350"/>
              <p:cNvSpPr>
                <a:spLocks noChangeArrowheads="1"/>
              </p:cNvSpPr>
              <p:nvPr/>
            </p:nvSpPr>
            <p:spPr bwMode="auto">
              <a:xfrm>
                <a:off x="4344" y="96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sp>
            <p:nvSpPr>
              <p:cNvPr id="310623" name="Rectangle 351"/>
              <p:cNvSpPr>
                <a:spLocks noChangeArrowheads="1"/>
              </p:cNvSpPr>
              <p:nvPr/>
            </p:nvSpPr>
            <p:spPr bwMode="auto">
              <a:xfrm>
                <a:off x="4460" y="961"/>
                <a:ext cx="115" cy="115"/>
              </a:xfrm>
              <a:prstGeom prst="rect">
                <a:avLst/>
              </a:prstGeom>
              <a:solidFill>
                <a:srgbClr val="C0C0C0"/>
              </a:solidFill>
              <a:ln w="9525" algn="ctr">
                <a:solidFill>
                  <a:schemeClr val="tx1"/>
                </a:solidFill>
                <a:miter lim="800000"/>
                <a:headEnd/>
                <a:tailEnd/>
              </a:ln>
              <a:effectLst/>
            </p:spPr>
            <p:txBody>
              <a:bodyPr wrap="none" anchor="ctr"/>
              <a:lstStyle/>
              <a:p>
                <a:endParaRPr lang="en-US"/>
              </a:p>
            </p:txBody>
          </p:sp>
        </p:grpSp>
        <p:sp>
          <p:nvSpPr>
            <p:cNvPr id="310624" name="Text Box 352"/>
            <p:cNvSpPr txBox="1">
              <a:spLocks noChangeArrowheads="1"/>
            </p:cNvSpPr>
            <p:nvPr/>
          </p:nvSpPr>
          <p:spPr bwMode="auto">
            <a:xfrm>
              <a:off x="2946" y="3155"/>
              <a:ext cx="209" cy="125"/>
            </a:xfrm>
            <a:prstGeom prst="rect">
              <a:avLst/>
            </a:prstGeom>
            <a:noFill/>
            <a:ln w="9525">
              <a:noFill/>
              <a:miter lim="800000"/>
              <a:headEnd/>
              <a:tailEnd/>
            </a:ln>
            <a:effectLst/>
          </p:spPr>
          <p:txBody>
            <a:bodyPr wrap="none">
              <a:spAutoFit/>
            </a:bodyPr>
            <a:lstStyle/>
            <a:p>
              <a:pPr eaLnBrk="1" hangingPunct="1"/>
              <a:r>
                <a:rPr lang="en-US" altLang="zh-CN" sz="700">
                  <a:solidFill>
                    <a:schemeClr val="tx1"/>
                  </a:solidFill>
                  <a:latin typeface="Arial" charset="0"/>
                  <a:ea typeface="SimSun" pitchFamily="2" charset="-122"/>
                  <a:cs typeface="Arial" charset="0"/>
                </a:rPr>
                <a:t>308</a:t>
              </a:r>
            </a:p>
          </p:txBody>
        </p:sp>
        <p:sp>
          <p:nvSpPr>
            <p:cNvPr id="310625" name="Text Box 353"/>
            <p:cNvSpPr txBox="1">
              <a:spLocks noChangeArrowheads="1"/>
            </p:cNvSpPr>
            <p:nvPr/>
          </p:nvSpPr>
          <p:spPr bwMode="auto">
            <a:xfrm>
              <a:off x="1584" y="2026"/>
              <a:ext cx="209" cy="125"/>
            </a:xfrm>
            <a:prstGeom prst="rect">
              <a:avLst/>
            </a:prstGeom>
            <a:noFill/>
            <a:ln w="9525">
              <a:noFill/>
              <a:miter lim="800000"/>
              <a:headEnd/>
              <a:tailEnd/>
            </a:ln>
            <a:effectLst/>
          </p:spPr>
          <p:txBody>
            <a:bodyPr wrap="none">
              <a:spAutoFit/>
            </a:bodyPr>
            <a:lstStyle/>
            <a:p>
              <a:pPr eaLnBrk="1" hangingPunct="1"/>
              <a:r>
                <a:rPr lang="en-US" altLang="zh-CN" sz="700">
                  <a:solidFill>
                    <a:schemeClr val="tx1"/>
                  </a:solidFill>
                  <a:latin typeface="Arial" charset="0"/>
                  <a:ea typeface="SimSun" pitchFamily="2" charset="-122"/>
                  <a:cs typeface="Arial" charset="0"/>
                </a:rPr>
                <a:t>135</a:t>
              </a:r>
            </a:p>
          </p:txBody>
        </p:sp>
        <p:sp>
          <p:nvSpPr>
            <p:cNvPr id="310626" name="Text Box 354"/>
            <p:cNvSpPr txBox="1">
              <a:spLocks noChangeArrowheads="1"/>
            </p:cNvSpPr>
            <p:nvPr/>
          </p:nvSpPr>
          <p:spPr bwMode="auto">
            <a:xfrm>
              <a:off x="1695" y="2030"/>
              <a:ext cx="209" cy="125"/>
            </a:xfrm>
            <a:prstGeom prst="rect">
              <a:avLst/>
            </a:prstGeom>
            <a:noFill/>
            <a:ln w="9525">
              <a:noFill/>
              <a:miter lim="800000"/>
              <a:headEnd/>
              <a:tailEnd/>
            </a:ln>
            <a:effectLst/>
          </p:spPr>
          <p:txBody>
            <a:bodyPr wrap="none">
              <a:spAutoFit/>
            </a:bodyPr>
            <a:lstStyle/>
            <a:p>
              <a:pPr eaLnBrk="1" hangingPunct="1"/>
              <a:r>
                <a:rPr lang="en-US" altLang="zh-CN" sz="700">
                  <a:solidFill>
                    <a:schemeClr val="tx1"/>
                  </a:solidFill>
                  <a:latin typeface="Arial" charset="0"/>
                  <a:ea typeface="SimSun" pitchFamily="2" charset="-122"/>
                  <a:cs typeface="Arial" charset="0"/>
                </a:rPr>
                <a:t>136</a:t>
              </a:r>
            </a:p>
          </p:txBody>
        </p:sp>
        <p:sp>
          <p:nvSpPr>
            <p:cNvPr id="310627" name="Text Box 355"/>
            <p:cNvSpPr txBox="1">
              <a:spLocks noChangeArrowheads="1"/>
            </p:cNvSpPr>
            <p:nvPr/>
          </p:nvSpPr>
          <p:spPr bwMode="auto">
            <a:xfrm>
              <a:off x="2383" y="2026"/>
              <a:ext cx="209" cy="125"/>
            </a:xfrm>
            <a:prstGeom prst="rect">
              <a:avLst/>
            </a:prstGeom>
            <a:noFill/>
            <a:ln w="9525">
              <a:noFill/>
              <a:miter lim="800000"/>
              <a:headEnd/>
              <a:tailEnd/>
            </a:ln>
            <a:effectLst/>
          </p:spPr>
          <p:txBody>
            <a:bodyPr wrap="none">
              <a:spAutoFit/>
            </a:bodyPr>
            <a:lstStyle/>
            <a:p>
              <a:pPr eaLnBrk="1" hangingPunct="1"/>
              <a:r>
                <a:rPr lang="en-US" altLang="zh-CN" sz="700">
                  <a:solidFill>
                    <a:schemeClr val="tx1"/>
                  </a:solidFill>
                  <a:latin typeface="Arial" charset="0"/>
                  <a:ea typeface="SimSun" pitchFamily="2" charset="-122"/>
                  <a:cs typeface="Arial" charset="0"/>
                </a:rPr>
                <a:t>142</a:t>
              </a:r>
            </a:p>
          </p:txBody>
        </p:sp>
        <p:sp>
          <p:nvSpPr>
            <p:cNvPr id="310628" name="Text Box 356"/>
            <p:cNvSpPr txBox="1">
              <a:spLocks noChangeArrowheads="1"/>
            </p:cNvSpPr>
            <p:nvPr/>
          </p:nvSpPr>
          <p:spPr bwMode="auto">
            <a:xfrm>
              <a:off x="2954" y="2026"/>
              <a:ext cx="209" cy="125"/>
            </a:xfrm>
            <a:prstGeom prst="rect">
              <a:avLst/>
            </a:prstGeom>
            <a:noFill/>
            <a:ln w="9525">
              <a:noFill/>
              <a:miter lim="800000"/>
              <a:headEnd/>
              <a:tailEnd/>
            </a:ln>
            <a:effectLst/>
          </p:spPr>
          <p:txBody>
            <a:bodyPr wrap="none">
              <a:spAutoFit/>
            </a:bodyPr>
            <a:lstStyle/>
            <a:p>
              <a:pPr eaLnBrk="1" hangingPunct="1"/>
              <a:r>
                <a:rPr lang="en-US" altLang="zh-CN" sz="700">
                  <a:solidFill>
                    <a:schemeClr val="tx1"/>
                  </a:solidFill>
                  <a:latin typeface="Arial" charset="0"/>
                  <a:ea typeface="SimSun" pitchFamily="2" charset="-122"/>
                  <a:cs typeface="Arial" charset="0"/>
                </a:rPr>
                <a:t>147</a:t>
              </a:r>
            </a:p>
          </p:txBody>
        </p:sp>
        <p:sp>
          <p:nvSpPr>
            <p:cNvPr id="310629" name="Text Box 357"/>
            <p:cNvSpPr txBox="1">
              <a:spLocks noChangeArrowheads="1"/>
            </p:cNvSpPr>
            <p:nvPr/>
          </p:nvSpPr>
          <p:spPr bwMode="auto">
            <a:xfrm>
              <a:off x="3641" y="2026"/>
              <a:ext cx="209" cy="125"/>
            </a:xfrm>
            <a:prstGeom prst="rect">
              <a:avLst/>
            </a:prstGeom>
            <a:noFill/>
            <a:ln w="9525">
              <a:noFill/>
              <a:miter lim="800000"/>
              <a:headEnd/>
              <a:tailEnd/>
            </a:ln>
            <a:effectLst/>
          </p:spPr>
          <p:txBody>
            <a:bodyPr wrap="none">
              <a:spAutoFit/>
            </a:bodyPr>
            <a:lstStyle/>
            <a:p>
              <a:pPr eaLnBrk="1" hangingPunct="1"/>
              <a:r>
                <a:rPr lang="en-US" altLang="zh-CN" sz="700">
                  <a:solidFill>
                    <a:schemeClr val="tx1"/>
                  </a:solidFill>
                  <a:latin typeface="Arial" charset="0"/>
                  <a:ea typeface="SimSun" pitchFamily="2" charset="-122"/>
                  <a:cs typeface="Arial" charset="0"/>
                </a:rPr>
                <a:t>153</a:t>
              </a:r>
            </a:p>
          </p:txBody>
        </p:sp>
        <p:sp>
          <p:nvSpPr>
            <p:cNvPr id="310630" name="Text Box 358"/>
            <p:cNvSpPr txBox="1">
              <a:spLocks noChangeArrowheads="1"/>
            </p:cNvSpPr>
            <p:nvPr/>
          </p:nvSpPr>
          <p:spPr bwMode="auto">
            <a:xfrm>
              <a:off x="3754" y="2026"/>
              <a:ext cx="209" cy="125"/>
            </a:xfrm>
            <a:prstGeom prst="rect">
              <a:avLst/>
            </a:prstGeom>
            <a:noFill/>
            <a:ln w="9525">
              <a:noFill/>
              <a:miter lim="800000"/>
              <a:headEnd/>
              <a:tailEnd/>
            </a:ln>
            <a:effectLst/>
          </p:spPr>
          <p:txBody>
            <a:bodyPr wrap="none">
              <a:spAutoFit/>
            </a:bodyPr>
            <a:lstStyle/>
            <a:p>
              <a:pPr eaLnBrk="1" hangingPunct="1"/>
              <a:r>
                <a:rPr lang="en-US" altLang="zh-CN" sz="700">
                  <a:solidFill>
                    <a:schemeClr val="tx1"/>
                  </a:solidFill>
                  <a:latin typeface="Arial" charset="0"/>
                  <a:ea typeface="SimSun" pitchFamily="2" charset="-122"/>
                  <a:cs typeface="Arial" charset="0"/>
                </a:rPr>
                <a:t>154</a:t>
              </a:r>
            </a:p>
          </p:txBody>
        </p:sp>
      </p:grpSp>
      <p:grpSp>
        <p:nvGrpSpPr>
          <p:cNvPr id="310631" name="Group 359"/>
          <p:cNvGrpSpPr>
            <a:grpSpLocks/>
          </p:cNvGrpSpPr>
          <p:nvPr/>
        </p:nvGrpSpPr>
        <p:grpSpPr bwMode="auto">
          <a:xfrm>
            <a:off x="5354638" y="1381125"/>
            <a:ext cx="3713162" cy="3662363"/>
            <a:chOff x="576" y="1200"/>
            <a:chExt cx="2339" cy="2307"/>
          </a:xfrm>
        </p:grpSpPr>
        <p:grpSp>
          <p:nvGrpSpPr>
            <p:cNvPr id="310632" name="Group 360"/>
            <p:cNvGrpSpPr>
              <a:grpSpLocks/>
            </p:cNvGrpSpPr>
            <p:nvPr/>
          </p:nvGrpSpPr>
          <p:grpSpPr bwMode="auto">
            <a:xfrm>
              <a:off x="1392" y="1200"/>
              <a:ext cx="730" cy="51"/>
              <a:chOff x="1488" y="624"/>
              <a:chExt cx="730" cy="51"/>
            </a:xfrm>
          </p:grpSpPr>
          <p:sp>
            <p:nvSpPr>
              <p:cNvPr id="310633" name="Oval 361"/>
              <p:cNvSpPr>
                <a:spLocks noChangeArrowheads="1"/>
              </p:cNvSpPr>
              <p:nvPr/>
            </p:nvSpPr>
            <p:spPr bwMode="auto">
              <a:xfrm>
                <a:off x="1488"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34" name="Oval 362"/>
              <p:cNvSpPr>
                <a:spLocks noChangeArrowheads="1"/>
              </p:cNvSpPr>
              <p:nvPr/>
            </p:nvSpPr>
            <p:spPr bwMode="auto">
              <a:xfrm>
                <a:off x="1604"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35" name="Oval 363"/>
              <p:cNvSpPr>
                <a:spLocks noChangeArrowheads="1"/>
              </p:cNvSpPr>
              <p:nvPr/>
            </p:nvSpPr>
            <p:spPr bwMode="auto">
              <a:xfrm>
                <a:off x="1718"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36" name="Oval 364"/>
              <p:cNvSpPr>
                <a:spLocks noChangeArrowheads="1"/>
              </p:cNvSpPr>
              <p:nvPr/>
            </p:nvSpPr>
            <p:spPr bwMode="auto">
              <a:xfrm>
                <a:off x="1824" y="6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37" name="Oval 365"/>
              <p:cNvSpPr>
                <a:spLocks noChangeArrowheads="1"/>
              </p:cNvSpPr>
              <p:nvPr/>
            </p:nvSpPr>
            <p:spPr bwMode="auto">
              <a:xfrm>
                <a:off x="1945"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38" name="Oval 366"/>
              <p:cNvSpPr>
                <a:spLocks noChangeArrowheads="1"/>
              </p:cNvSpPr>
              <p:nvPr/>
            </p:nvSpPr>
            <p:spPr bwMode="auto">
              <a:xfrm>
                <a:off x="2061"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39" name="Oval 367"/>
              <p:cNvSpPr>
                <a:spLocks noChangeArrowheads="1"/>
              </p:cNvSpPr>
              <p:nvPr/>
            </p:nvSpPr>
            <p:spPr bwMode="auto">
              <a:xfrm>
                <a:off x="2170" y="627"/>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640" name="Group 368"/>
            <p:cNvGrpSpPr>
              <a:grpSpLocks/>
            </p:cNvGrpSpPr>
            <p:nvPr/>
          </p:nvGrpSpPr>
          <p:grpSpPr bwMode="auto">
            <a:xfrm>
              <a:off x="1278" y="1316"/>
              <a:ext cx="960" cy="55"/>
              <a:chOff x="1286" y="1218"/>
              <a:chExt cx="960" cy="55"/>
            </a:xfrm>
          </p:grpSpPr>
          <p:sp>
            <p:nvSpPr>
              <p:cNvPr id="310641" name="Oval 36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42" name="Oval 37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43" name="Oval 37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44" name="Oval 37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45" name="Oval 37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46" name="Oval 37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47" name="Oval 37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48" name="Oval 37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49" name="Oval 37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650" name="Group 378"/>
            <p:cNvGrpSpPr>
              <a:grpSpLocks/>
            </p:cNvGrpSpPr>
            <p:nvPr/>
          </p:nvGrpSpPr>
          <p:grpSpPr bwMode="auto">
            <a:xfrm>
              <a:off x="1271" y="1430"/>
              <a:ext cx="960" cy="55"/>
              <a:chOff x="1286" y="1218"/>
              <a:chExt cx="960" cy="55"/>
            </a:xfrm>
          </p:grpSpPr>
          <p:sp>
            <p:nvSpPr>
              <p:cNvPr id="310651" name="Oval 37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52" name="Oval 38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53" name="Oval 38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54" name="Oval 38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55" name="Oval 38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56" name="Oval 38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57" name="Oval 38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58" name="Oval 38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59" name="Oval 38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660" name="Group 388"/>
            <p:cNvGrpSpPr>
              <a:grpSpLocks/>
            </p:cNvGrpSpPr>
            <p:nvPr/>
          </p:nvGrpSpPr>
          <p:grpSpPr bwMode="auto">
            <a:xfrm>
              <a:off x="1271" y="1536"/>
              <a:ext cx="960" cy="55"/>
              <a:chOff x="1286" y="1218"/>
              <a:chExt cx="960" cy="55"/>
            </a:xfrm>
          </p:grpSpPr>
          <p:sp>
            <p:nvSpPr>
              <p:cNvPr id="310661" name="Oval 38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62" name="Oval 39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63" name="Oval 39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64" name="Oval 39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65" name="Oval 39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66" name="Oval 39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67" name="Oval 39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68" name="Oval 39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69" name="Oval 39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670" name="Group 398"/>
            <p:cNvGrpSpPr>
              <a:grpSpLocks/>
            </p:cNvGrpSpPr>
            <p:nvPr/>
          </p:nvGrpSpPr>
          <p:grpSpPr bwMode="auto">
            <a:xfrm>
              <a:off x="1271" y="1642"/>
              <a:ext cx="960" cy="55"/>
              <a:chOff x="1286" y="1218"/>
              <a:chExt cx="960" cy="55"/>
            </a:xfrm>
          </p:grpSpPr>
          <p:sp>
            <p:nvSpPr>
              <p:cNvPr id="310671" name="Oval 39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72" name="Oval 40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73" name="Oval 40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74" name="Oval 40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75" name="Oval 40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76" name="Oval 40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77" name="Oval 40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78" name="Oval 40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79" name="Oval 40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680" name="Group 408"/>
            <p:cNvGrpSpPr>
              <a:grpSpLocks/>
            </p:cNvGrpSpPr>
            <p:nvPr/>
          </p:nvGrpSpPr>
          <p:grpSpPr bwMode="auto">
            <a:xfrm>
              <a:off x="1276" y="1766"/>
              <a:ext cx="960" cy="55"/>
              <a:chOff x="1286" y="1218"/>
              <a:chExt cx="960" cy="55"/>
            </a:xfrm>
          </p:grpSpPr>
          <p:sp>
            <p:nvSpPr>
              <p:cNvPr id="310681" name="Oval 40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82" name="Oval 41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83" name="Oval 41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84" name="Oval 41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85" name="Oval 41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86" name="Oval 41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87" name="Oval 41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88" name="Oval 41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89" name="Oval 41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690" name="Group 418"/>
            <p:cNvGrpSpPr>
              <a:grpSpLocks/>
            </p:cNvGrpSpPr>
            <p:nvPr/>
          </p:nvGrpSpPr>
          <p:grpSpPr bwMode="auto">
            <a:xfrm>
              <a:off x="1266" y="1870"/>
              <a:ext cx="960" cy="55"/>
              <a:chOff x="1286" y="1218"/>
              <a:chExt cx="960" cy="55"/>
            </a:xfrm>
          </p:grpSpPr>
          <p:sp>
            <p:nvSpPr>
              <p:cNvPr id="310691" name="Oval 41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92" name="Oval 42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93" name="Oval 42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94" name="Oval 42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95" name="Oval 42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96" name="Oval 42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97" name="Oval 42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98" name="Oval 42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699" name="Oval 42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00" name="Group 428"/>
            <p:cNvGrpSpPr>
              <a:grpSpLocks/>
            </p:cNvGrpSpPr>
            <p:nvPr/>
          </p:nvGrpSpPr>
          <p:grpSpPr bwMode="auto">
            <a:xfrm>
              <a:off x="1271" y="1986"/>
              <a:ext cx="960" cy="55"/>
              <a:chOff x="1286" y="1218"/>
              <a:chExt cx="960" cy="55"/>
            </a:xfrm>
          </p:grpSpPr>
          <p:sp>
            <p:nvSpPr>
              <p:cNvPr id="310701" name="Oval 42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02" name="Oval 43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03" name="Oval 43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04" name="Oval 43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05" name="Oval 43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06" name="Oval 43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07" name="Oval 43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08" name="Oval 43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09" name="Oval 43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10" name="Group 438"/>
            <p:cNvGrpSpPr>
              <a:grpSpLocks/>
            </p:cNvGrpSpPr>
            <p:nvPr/>
          </p:nvGrpSpPr>
          <p:grpSpPr bwMode="auto">
            <a:xfrm>
              <a:off x="1271" y="2100"/>
              <a:ext cx="960" cy="55"/>
              <a:chOff x="1286" y="1218"/>
              <a:chExt cx="960" cy="55"/>
            </a:xfrm>
          </p:grpSpPr>
          <p:sp>
            <p:nvSpPr>
              <p:cNvPr id="310711" name="Oval 43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12" name="Oval 44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13" name="Oval 44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14" name="Oval 44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15" name="Oval 44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16" name="Oval 44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17" name="Oval 44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18" name="Oval 44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19" name="Oval 44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20" name="Group 448"/>
            <p:cNvGrpSpPr>
              <a:grpSpLocks/>
            </p:cNvGrpSpPr>
            <p:nvPr/>
          </p:nvGrpSpPr>
          <p:grpSpPr bwMode="auto">
            <a:xfrm>
              <a:off x="1266" y="2215"/>
              <a:ext cx="960" cy="55"/>
              <a:chOff x="1286" y="1218"/>
              <a:chExt cx="960" cy="55"/>
            </a:xfrm>
          </p:grpSpPr>
          <p:sp>
            <p:nvSpPr>
              <p:cNvPr id="310721" name="Oval 44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22" name="Oval 45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23" name="Oval 45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24" name="Oval 45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25" name="Oval 45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26" name="Oval 45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27" name="Oval 45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28" name="Oval 45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29" name="Oval 45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30" name="Group 458"/>
            <p:cNvGrpSpPr>
              <a:grpSpLocks/>
            </p:cNvGrpSpPr>
            <p:nvPr/>
          </p:nvGrpSpPr>
          <p:grpSpPr bwMode="auto">
            <a:xfrm>
              <a:off x="1271" y="2331"/>
              <a:ext cx="960" cy="55"/>
              <a:chOff x="1286" y="1218"/>
              <a:chExt cx="960" cy="55"/>
            </a:xfrm>
          </p:grpSpPr>
          <p:sp>
            <p:nvSpPr>
              <p:cNvPr id="310731" name="Oval 45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32" name="Oval 46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33" name="Oval 46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34" name="Oval 46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35" name="Oval 46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36" name="Oval 46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37" name="Oval 46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38" name="Oval 46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39" name="Oval 46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40" name="Group 468"/>
            <p:cNvGrpSpPr>
              <a:grpSpLocks/>
            </p:cNvGrpSpPr>
            <p:nvPr/>
          </p:nvGrpSpPr>
          <p:grpSpPr bwMode="auto">
            <a:xfrm>
              <a:off x="1271" y="2445"/>
              <a:ext cx="960" cy="55"/>
              <a:chOff x="1286" y="1218"/>
              <a:chExt cx="960" cy="55"/>
            </a:xfrm>
          </p:grpSpPr>
          <p:sp>
            <p:nvSpPr>
              <p:cNvPr id="310741" name="Oval 46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42" name="Oval 47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43" name="Oval 47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44" name="Oval 47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45" name="Oval 47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46" name="Oval 47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47" name="Oval 47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48" name="Oval 47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49" name="Oval 47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50" name="Group 478"/>
            <p:cNvGrpSpPr>
              <a:grpSpLocks/>
            </p:cNvGrpSpPr>
            <p:nvPr/>
          </p:nvGrpSpPr>
          <p:grpSpPr bwMode="auto">
            <a:xfrm>
              <a:off x="1261" y="2547"/>
              <a:ext cx="960" cy="55"/>
              <a:chOff x="1286" y="1218"/>
              <a:chExt cx="960" cy="55"/>
            </a:xfrm>
          </p:grpSpPr>
          <p:sp>
            <p:nvSpPr>
              <p:cNvPr id="310751" name="Oval 47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52" name="Oval 48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53" name="Oval 48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54" name="Oval 48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55" name="Oval 48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56" name="Oval 48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57" name="Oval 48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58" name="Oval 48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59" name="Oval 48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60" name="Group 488"/>
            <p:cNvGrpSpPr>
              <a:grpSpLocks/>
            </p:cNvGrpSpPr>
            <p:nvPr/>
          </p:nvGrpSpPr>
          <p:grpSpPr bwMode="auto">
            <a:xfrm>
              <a:off x="1266" y="2663"/>
              <a:ext cx="960" cy="55"/>
              <a:chOff x="1286" y="1218"/>
              <a:chExt cx="960" cy="55"/>
            </a:xfrm>
          </p:grpSpPr>
          <p:sp>
            <p:nvSpPr>
              <p:cNvPr id="310761" name="Oval 48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62" name="Oval 49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63" name="Oval 49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64" name="Oval 49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65" name="Oval 49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66" name="Oval 49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67" name="Oval 49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68" name="Oval 49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69" name="Oval 49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70" name="Group 498"/>
            <p:cNvGrpSpPr>
              <a:grpSpLocks/>
            </p:cNvGrpSpPr>
            <p:nvPr/>
          </p:nvGrpSpPr>
          <p:grpSpPr bwMode="auto">
            <a:xfrm>
              <a:off x="1266" y="2777"/>
              <a:ext cx="960" cy="55"/>
              <a:chOff x="1286" y="1218"/>
              <a:chExt cx="960" cy="55"/>
            </a:xfrm>
          </p:grpSpPr>
          <p:sp>
            <p:nvSpPr>
              <p:cNvPr id="310771" name="Oval 49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72" name="Oval 50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73" name="Oval 50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74" name="Oval 50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75" name="Oval 50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76" name="Oval 50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77" name="Oval 50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78" name="Oval 50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79" name="Oval 50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80" name="Group 508"/>
            <p:cNvGrpSpPr>
              <a:grpSpLocks/>
            </p:cNvGrpSpPr>
            <p:nvPr/>
          </p:nvGrpSpPr>
          <p:grpSpPr bwMode="auto">
            <a:xfrm>
              <a:off x="1262" y="2878"/>
              <a:ext cx="960" cy="55"/>
              <a:chOff x="1286" y="1218"/>
              <a:chExt cx="960" cy="55"/>
            </a:xfrm>
          </p:grpSpPr>
          <p:sp>
            <p:nvSpPr>
              <p:cNvPr id="310781" name="Oval 50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82" name="Oval 51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83" name="Oval 51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84" name="Oval 51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85" name="Oval 51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86" name="Oval 51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87" name="Oval 51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88" name="Oval 51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89" name="Oval 51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790" name="Group 518"/>
            <p:cNvGrpSpPr>
              <a:grpSpLocks/>
            </p:cNvGrpSpPr>
            <p:nvPr/>
          </p:nvGrpSpPr>
          <p:grpSpPr bwMode="auto">
            <a:xfrm>
              <a:off x="1267" y="2994"/>
              <a:ext cx="960" cy="55"/>
              <a:chOff x="1286" y="1218"/>
              <a:chExt cx="960" cy="55"/>
            </a:xfrm>
          </p:grpSpPr>
          <p:sp>
            <p:nvSpPr>
              <p:cNvPr id="310791" name="Oval 51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92" name="Oval 52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93" name="Oval 52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94" name="Oval 52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95" name="Oval 52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96" name="Oval 52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97" name="Oval 52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98" name="Oval 52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799" name="Oval 52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00" name="Group 528"/>
            <p:cNvGrpSpPr>
              <a:grpSpLocks/>
            </p:cNvGrpSpPr>
            <p:nvPr/>
          </p:nvGrpSpPr>
          <p:grpSpPr bwMode="auto">
            <a:xfrm>
              <a:off x="1267" y="3108"/>
              <a:ext cx="960" cy="55"/>
              <a:chOff x="1286" y="1218"/>
              <a:chExt cx="960" cy="55"/>
            </a:xfrm>
          </p:grpSpPr>
          <p:sp>
            <p:nvSpPr>
              <p:cNvPr id="310801" name="Oval 52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02" name="Oval 53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03" name="Oval 53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04" name="Oval 53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05" name="Oval 53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06" name="Oval 53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07" name="Oval 53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08" name="Oval 53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09" name="Oval 53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10" name="Group 538"/>
            <p:cNvGrpSpPr>
              <a:grpSpLocks/>
            </p:cNvGrpSpPr>
            <p:nvPr/>
          </p:nvGrpSpPr>
          <p:grpSpPr bwMode="auto">
            <a:xfrm>
              <a:off x="1253" y="3233"/>
              <a:ext cx="960" cy="55"/>
              <a:chOff x="1286" y="1218"/>
              <a:chExt cx="960" cy="55"/>
            </a:xfrm>
          </p:grpSpPr>
          <p:sp>
            <p:nvSpPr>
              <p:cNvPr id="310811" name="Oval 53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12" name="Oval 54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13" name="Oval 54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14" name="Oval 54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15" name="Oval 54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16" name="Oval 54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17" name="Oval 54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18" name="Oval 54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19" name="Oval 54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20" name="Group 548"/>
            <p:cNvGrpSpPr>
              <a:grpSpLocks/>
            </p:cNvGrpSpPr>
            <p:nvPr/>
          </p:nvGrpSpPr>
          <p:grpSpPr bwMode="auto">
            <a:xfrm>
              <a:off x="1258" y="3349"/>
              <a:ext cx="960" cy="55"/>
              <a:chOff x="1286" y="1218"/>
              <a:chExt cx="960" cy="55"/>
            </a:xfrm>
          </p:grpSpPr>
          <p:sp>
            <p:nvSpPr>
              <p:cNvPr id="310821" name="Oval 549"/>
              <p:cNvSpPr>
                <a:spLocks noChangeArrowheads="1"/>
              </p:cNvSpPr>
              <p:nvPr/>
            </p:nvSpPr>
            <p:spPr bwMode="auto">
              <a:xfrm>
                <a:off x="128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22" name="Oval 550"/>
              <p:cNvSpPr>
                <a:spLocks noChangeArrowheads="1"/>
              </p:cNvSpPr>
              <p:nvPr/>
            </p:nvSpPr>
            <p:spPr bwMode="auto">
              <a:xfrm>
                <a:off x="1402"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23" name="Oval 551"/>
              <p:cNvSpPr>
                <a:spLocks noChangeArrowheads="1"/>
              </p:cNvSpPr>
              <p:nvPr/>
            </p:nvSpPr>
            <p:spPr bwMode="auto">
              <a:xfrm>
                <a:off x="1516"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24" name="Oval 552"/>
              <p:cNvSpPr>
                <a:spLocks noChangeArrowheads="1"/>
              </p:cNvSpPr>
              <p:nvPr/>
            </p:nvSpPr>
            <p:spPr bwMode="auto">
              <a:xfrm>
                <a:off x="1622" y="1218"/>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25" name="Oval 553"/>
              <p:cNvSpPr>
                <a:spLocks noChangeArrowheads="1"/>
              </p:cNvSpPr>
              <p:nvPr/>
            </p:nvSpPr>
            <p:spPr bwMode="auto">
              <a:xfrm>
                <a:off x="1743"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26" name="Oval 554"/>
              <p:cNvSpPr>
                <a:spLocks noChangeArrowheads="1"/>
              </p:cNvSpPr>
              <p:nvPr/>
            </p:nvSpPr>
            <p:spPr bwMode="auto">
              <a:xfrm>
                <a:off x="1859" y="1220"/>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27" name="Oval 555"/>
              <p:cNvSpPr>
                <a:spLocks noChangeArrowheads="1"/>
              </p:cNvSpPr>
              <p:nvPr/>
            </p:nvSpPr>
            <p:spPr bwMode="auto">
              <a:xfrm>
                <a:off x="1968"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28" name="Oval 556"/>
              <p:cNvSpPr>
                <a:spLocks noChangeArrowheads="1"/>
              </p:cNvSpPr>
              <p:nvPr/>
            </p:nvSpPr>
            <p:spPr bwMode="auto">
              <a:xfrm>
                <a:off x="2084" y="12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29" name="Oval 557"/>
              <p:cNvSpPr>
                <a:spLocks noChangeArrowheads="1"/>
              </p:cNvSpPr>
              <p:nvPr/>
            </p:nvSpPr>
            <p:spPr bwMode="auto">
              <a:xfrm>
                <a:off x="2198" y="1225"/>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30" name="Group 558"/>
            <p:cNvGrpSpPr>
              <a:grpSpLocks/>
            </p:cNvGrpSpPr>
            <p:nvPr/>
          </p:nvGrpSpPr>
          <p:grpSpPr bwMode="auto">
            <a:xfrm>
              <a:off x="2292" y="1988"/>
              <a:ext cx="623" cy="730"/>
              <a:chOff x="2312" y="2006"/>
              <a:chExt cx="623" cy="730"/>
            </a:xfrm>
          </p:grpSpPr>
          <p:grpSp>
            <p:nvGrpSpPr>
              <p:cNvPr id="310831" name="Group 559"/>
              <p:cNvGrpSpPr>
                <a:grpSpLocks/>
              </p:cNvGrpSpPr>
              <p:nvPr/>
            </p:nvGrpSpPr>
            <p:grpSpPr bwMode="auto">
              <a:xfrm>
                <a:off x="2312" y="2006"/>
                <a:ext cx="621" cy="50"/>
                <a:chOff x="3168" y="2784"/>
                <a:chExt cx="621" cy="50"/>
              </a:xfrm>
            </p:grpSpPr>
            <p:sp>
              <p:nvSpPr>
                <p:cNvPr id="310832" name="Oval 560"/>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33" name="Oval 561"/>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34" name="Oval 562"/>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35" name="Oval 563"/>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36" name="Oval 564"/>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37" name="Oval 565"/>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38" name="Group 566"/>
              <p:cNvGrpSpPr>
                <a:grpSpLocks/>
              </p:cNvGrpSpPr>
              <p:nvPr/>
            </p:nvGrpSpPr>
            <p:grpSpPr bwMode="auto">
              <a:xfrm>
                <a:off x="2314" y="2117"/>
                <a:ext cx="621" cy="50"/>
                <a:chOff x="3168" y="2784"/>
                <a:chExt cx="621" cy="50"/>
              </a:xfrm>
            </p:grpSpPr>
            <p:sp>
              <p:nvSpPr>
                <p:cNvPr id="310839" name="Oval 567"/>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40" name="Oval 568"/>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41" name="Oval 569"/>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42" name="Oval 570"/>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43" name="Oval 571"/>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44" name="Oval 572"/>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45" name="Group 573"/>
              <p:cNvGrpSpPr>
                <a:grpSpLocks/>
              </p:cNvGrpSpPr>
              <p:nvPr/>
            </p:nvGrpSpPr>
            <p:grpSpPr bwMode="auto">
              <a:xfrm>
                <a:off x="2314" y="2233"/>
                <a:ext cx="621" cy="50"/>
                <a:chOff x="3168" y="2784"/>
                <a:chExt cx="621" cy="50"/>
              </a:xfrm>
            </p:grpSpPr>
            <p:sp>
              <p:nvSpPr>
                <p:cNvPr id="310846" name="Oval 574"/>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47" name="Oval 575"/>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48" name="Oval 576"/>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49" name="Oval 577"/>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50" name="Oval 578"/>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51" name="Oval 579"/>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52" name="Group 580"/>
              <p:cNvGrpSpPr>
                <a:grpSpLocks/>
              </p:cNvGrpSpPr>
              <p:nvPr/>
            </p:nvGrpSpPr>
            <p:grpSpPr bwMode="auto">
              <a:xfrm>
                <a:off x="2314" y="2345"/>
                <a:ext cx="621" cy="50"/>
                <a:chOff x="3168" y="2784"/>
                <a:chExt cx="621" cy="50"/>
              </a:xfrm>
            </p:grpSpPr>
            <p:sp>
              <p:nvSpPr>
                <p:cNvPr id="310853" name="Oval 581"/>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54" name="Oval 582"/>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55" name="Oval 583"/>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56" name="Oval 584"/>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57" name="Oval 585"/>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58" name="Oval 586"/>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59" name="Group 587"/>
              <p:cNvGrpSpPr>
                <a:grpSpLocks/>
              </p:cNvGrpSpPr>
              <p:nvPr/>
            </p:nvGrpSpPr>
            <p:grpSpPr bwMode="auto">
              <a:xfrm>
                <a:off x="2314" y="2461"/>
                <a:ext cx="621" cy="50"/>
                <a:chOff x="3168" y="2784"/>
                <a:chExt cx="621" cy="50"/>
              </a:xfrm>
            </p:grpSpPr>
            <p:sp>
              <p:nvSpPr>
                <p:cNvPr id="310860" name="Oval 588"/>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61" name="Oval 589"/>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62" name="Oval 590"/>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63" name="Oval 591"/>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64" name="Oval 592"/>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65" name="Oval 593"/>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66" name="Group 594"/>
              <p:cNvGrpSpPr>
                <a:grpSpLocks/>
              </p:cNvGrpSpPr>
              <p:nvPr/>
            </p:nvGrpSpPr>
            <p:grpSpPr bwMode="auto">
              <a:xfrm>
                <a:off x="2314" y="2570"/>
                <a:ext cx="621" cy="50"/>
                <a:chOff x="3168" y="2784"/>
                <a:chExt cx="621" cy="50"/>
              </a:xfrm>
            </p:grpSpPr>
            <p:sp>
              <p:nvSpPr>
                <p:cNvPr id="310867" name="Oval 595"/>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68" name="Oval 596"/>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69" name="Oval 597"/>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70" name="Oval 598"/>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71" name="Oval 599"/>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72" name="Oval 600"/>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73" name="Group 601"/>
              <p:cNvGrpSpPr>
                <a:grpSpLocks/>
              </p:cNvGrpSpPr>
              <p:nvPr/>
            </p:nvGrpSpPr>
            <p:grpSpPr bwMode="auto">
              <a:xfrm>
                <a:off x="2314" y="2686"/>
                <a:ext cx="621" cy="50"/>
                <a:chOff x="3168" y="2784"/>
                <a:chExt cx="621" cy="50"/>
              </a:xfrm>
            </p:grpSpPr>
            <p:sp>
              <p:nvSpPr>
                <p:cNvPr id="310874" name="Oval 602"/>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75" name="Oval 603"/>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76" name="Oval 604"/>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77" name="Oval 605"/>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78" name="Oval 606"/>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79" name="Oval 607"/>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grpSp>
          <p:nvGrpSpPr>
            <p:cNvPr id="310880" name="Group 608"/>
            <p:cNvGrpSpPr>
              <a:grpSpLocks/>
            </p:cNvGrpSpPr>
            <p:nvPr/>
          </p:nvGrpSpPr>
          <p:grpSpPr bwMode="auto">
            <a:xfrm>
              <a:off x="576" y="1989"/>
              <a:ext cx="623" cy="730"/>
              <a:chOff x="2312" y="2006"/>
              <a:chExt cx="623" cy="730"/>
            </a:xfrm>
          </p:grpSpPr>
          <p:grpSp>
            <p:nvGrpSpPr>
              <p:cNvPr id="310881" name="Group 609"/>
              <p:cNvGrpSpPr>
                <a:grpSpLocks/>
              </p:cNvGrpSpPr>
              <p:nvPr/>
            </p:nvGrpSpPr>
            <p:grpSpPr bwMode="auto">
              <a:xfrm>
                <a:off x="2312" y="2006"/>
                <a:ext cx="621" cy="50"/>
                <a:chOff x="3168" y="2784"/>
                <a:chExt cx="621" cy="50"/>
              </a:xfrm>
            </p:grpSpPr>
            <p:sp>
              <p:nvSpPr>
                <p:cNvPr id="310882" name="Oval 610"/>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83" name="Oval 611"/>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84" name="Oval 612"/>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85" name="Oval 613"/>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86" name="Oval 614"/>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87" name="Oval 615"/>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88" name="Group 616"/>
              <p:cNvGrpSpPr>
                <a:grpSpLocks/>
              </p:cNvGrpSpPr>
              <p:nvPr/>
            </p:nvGrpSpPr>
            <p:grpSpPr bwMode="auto">
              <a:xfrm>
                <a:off x="2314" y="2117"/>
                <a:ext cx="621" cy="50"/>
                <a:chOff x="3168" y="2784"/>
                <a:chExt cx="621" cy="50"/>
              </a:xfrm>
            </p:grpSpPr>
            <p:sp>
              <p:nvSpPr>
                <p:cNvPr id="310889" name="Oval 617"/>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90" name="Oval 618"/>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91" name="Oval 619"/>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92" name="Oval 620"/>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93" name="Oval 621"/>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94" name="Oval 622"/>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895" name="Group 623"/>
              <p:cNvGrpSpPr>
                <a:grpSpLocks/>
              </p:cNvGrpSpPr>
              <p:nvPr/>
            </p:nvGrpSpPr>
            <p:grpSpPr bwMode="auto">
              <a:xfrm>
                <a:off x="2314" y="2233"/>
                <a:ext cx="621" cy="50"/>
                <a:chOff x="3168" y="2784"/>
                <a:chExt cx="621" cy="50"/>
              </a:xfrm>
            </p:grpSpPr>
            <p:sp>
              <p:nvSpPr>
                <p:cNvPr id="310896" name="Oval 624"/>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97" name="Oval 625"/>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98" name="Oval 626"/>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899" name="Oval 627"/>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00" name="Oval 628"/>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01" name="Oval 629"/>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02" name="Group 630"/>
              <p:cNvGrpSpPr>
                <a:grpSpLocks/>
              </p:cNvGrpSpPr>
              <p:nvPr/>
            </p:nvGrpSpPr>
            <p:grpSpPr bwMode="auto">
              <a:xfrm>
                <a:off x="2314" y="2345"/>
                <a:ext cx="621" cy="50"/>
                <a:chOff x="3168" y="2784"/>
                <a:chExt cx="621" cy="50"/>
              </a:xfrm>
            </p:grpSpPr>
            <p:sp>
              <p:nvSpPr>
                <p:cNvPr id="310903" name="Oval 631"/>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04" name="Oval 632"/>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05" name="Oval 633"/>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06" name="Oval 634"/>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07" name="Oval 635"/>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08" name="Oval 636"/>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09" name="Group 637"/>
              <p:cNvGrpSpPr>
                <a:grpSpLocks/>
              </p:cNvGrpSpPr>
              <p:nvPr/>
            </p:nvGrpSpPr>
            <p:grpSpPr bwMode="auto">
              <a:xfrm>
                <a:off x="2314" y="2461"/>
                <a:ext cx="621" cy="50"/>
                <a:chOff x="3168" y="2784"/>
                <a:chExt cx="621" cy="50"/>
              </a:xfrm>
            </p:grpSpPr>
            <p:sp>
              <p:nvSpPr>
                <p:cNvPr id="310910" name="Oval 638"/>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11" name="Oval 639"/>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12" name="Oval 640"/>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13" name="Oval 641"/>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14" name="Oval 642"/>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15" name="Oval 643"/>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16" name="Group 644"/>
              <p:cNvGrpSpPr>
                <a:grpSpLocks/>
              </p:cNvGrpSpPr>
              <p:nvPr/>
            </p:nvGrpSpPr>
            <p:grpSpPr bwMode="auto">
              <a:xfrm>
                <a:off x="2314" y="2570"/>
                <a:ext cx="621" cy="50"/>
                <a:chOff x="3168" y="2784"/>
                <a:chExt cx="621" cy="50"/>
              </a:xfrm>
            </p:grpSpPr>
            <p:sp>
              <p:nvSpPr>
                <p:cNvPr id="310917" name="Oval 645"/>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18" name="Oval 646"/>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19" name="Oval 647"/>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20" name="Oval 648"/>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21" name="Oval 649"/>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22" name="Oval 650"/>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23" name="Group 651"/>
              <p:cNvGrpSpPr>
                <a:grpSpLocks/>
              </p:cNvGrpSpPr>
              <p:nvPr/>
            </p:nvGrpSpPr>
            <p:grpSpPr bwMode="auto">
              <a:xfrm>
                <a:off x="2314" y="2686"/>
                <a:ext cx="621" cy="50"/>
                <a:chOff x="3168" y="2784"/>
                <a:chExt cx="621" cy="50"/>
              </a:xfrm>
            </p:grpSpPr>
            <p:sp>
              <p:nvSpPr>
                <p:cNvPr id="310924" name="Oval 652"/>
                <p:cNvSpPr>
                  <a:spLocks noChangeArrowheads="1"/>
                </p:cNvSpPr>
                <p:nvPr/>
              </p:nvSpPr>
              <p:spPr bwMode="auto">
                <a:xfrm>
                  <a:off x="316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25" name="Oval 653"/>
                <p:cNvSpPr>
                  <a:spLocks noChangeArrowheads="1"/>
                </p:cNvSpPr>
                <p:nvPr/>
              </p:nvSpPr>
              <p:spPr bwMode="auto">
                <a:xfrm>
                  <a:off x="3284"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26" name="Oval 654"/>
                <p:cNvSpPr>
                  <a:spLocks noChangeArrowheads="1"/>
                </p:cNvSpPr>
                <p:nvPr/>
              </p:nvSpPr>
              <p:spPr bwMode="auto">
                <a:xfrm>
                  <a:off x="3398"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27" name="Oval 655"/>
                <p:cNvSpPr>
                  <a:spLocks noChangeArrowheads="1"/>
                </p:cNvSpPr>
                <p:nvPr/>
              </p:nvSpPr>
              <p:spPr bwMode="auto">
                <a:xfrm>
                  <a:off x="3504" y="278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28" name="Oval 656"/>
                <p:cNvSpPr>
                  <a:spLocks noChangeArrowheads="1"/>
                </p:cNvSpPr>
                <p:nvPr/>
              </p:nvSpPr>
              <p:spPr bwMode="auto">
                <a:xfrm>
                  <a:off x="3625"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29" name="Oval 657"/>
                <p:cNvSpPr>
                  <a:spLocks noChangeArrowheads="1"/>
                </p:cNvSpPr>
                <p:nvPr/>
              </p:nvSpPr>
              <p:spPr bwMode="auto">
                <a:xfrm>
                  <a:off x="3741" y="278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
          <p:nvSpPr>
            <p:cNvPr id="310930" name="Oval 658"/>
            <p:cNvSpPr>
              <a:spLocks noChangeArrowheads="1"/>
            </p:cNvSpPr>
            <p:nvPr/>
          </p:nvSpPr>
          <p:spPr bwMode="auto">
            <a:xfrm>
              <a:off x="2299" y="13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31" name="Oval 659"/>
            <p:cNvSpPr>
              <a:spLocks noChangeArrowheads="1"/>
            </p:cNvSpPr>
            <p:nvPr/>
          </p:nvSpPr>
          <p:spPr bwMode="auto">
            <a:xfrm>
              <a:off x="2284" y="3352"/>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310932" name="Group 660"/>
            <p:cNvGrpSpPr>
              <a:grpSpLocks/>
            </p:cNvGrpSpPr>
            <p:nvPr/>
          </p:nvGrpSpPr>
          <p:grpSpPr bwMode="auto">
            <a:xfrm>
              <a:off x="2294" y="1874"/>
              <a:ext cx="505" cy="50"/>
              <a:chOff x="2976" y="3024"/>
              <a:chExt cx="505" cy="50"/>
            </a:xfrm>
          </p:grpSpPr>
          <p:sp>
            <p:nvSpPr>
              <p:cNvPr id="310933" name="Oval 661"/>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34" name="Oval 662"/>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35" name="Oval 663"/>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36" name="Oval 664"/>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37" name="Oval 665"/>
              <p:cNvSpPr>
                <a:spLocks noChangeArrowheads="1"/>
              </p:cNvSpPr>
              <p:nvPr/>
            </p:nvSpPr>
            <p:spPr bwMode="auto">
              <a:xfrm>
                <a:off x="3433"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38" name="Group 666"/>
            <p:cNvGrpSpPr>
              <a:grpSpLocks/>
            </p:cNvGrpSpPr>
            <p:nvPr/>
          </p:nvGrpSpPr>
          <p:grpSpPr bwMode="auto">
            <a:xfrm>
              <a:off x="2294" y="1758"/>
              <a:ext cx="505" cy="50"/>
              <a:chOff x="2976" y="3024"/>
              <a:chExt cx="505" cy="50"/>
            </a:xfrm>
          </p:grpSpPr>
          <p:sp>
            <p:nvSpPr>
              <p:cNvPr id="310939" name="Oval 667"/>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40" name="Oval 668"/>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41" name="Oval 669"/>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42" name="Oval 670"/>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43" name="Oval 671"/>
              <p:cNvSpPr>
                <a:spLocks noChangeArrowheads="1"/>
              </p:cNvSpPr>
              <p:nvPr/>
            </p:nvSpPr>
            <p:spPr bwMode="auto">
              <a:xfrm>
                <a:off x="3433"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44" name="Group 672"/>
            <p:cNvGrpSpPr>
              <a:grpSpLocks/>
            </p:cNvGrpSpPr>
            <p:nvPr/>
          </p:nvGrpSpPr>
          <p:grpSpPr bwMode="auto">
            <a:xfrm>
              <a:off x="2294" y="2766"/>
              <a:ext cx="505" cy="50"/>
              <a:chOff x="2976" y="3024"/>
              <a:chExt cx="505" cy="50"/>
            </a:xfrm>
          </p:grpSpPr>
          <p:sp>
            <p:nvSpPr>
              <p:cNvPr id="310945" name="Oval 673"/>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46" name="Oval 674"/>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47" name="Oval 675"/>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48" name="Oval 676"/>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49" name="Oval 677"/>
              <p:cNvSpPr>
                <a:spLocks noChangeArrowheads="1"/>
              </p:cNvSpPr>
              <p:nvPr/>
            </p:nvSpPr>
            <p:spPr bwMode="auto">
              <a:xfrm>
                <a:off x="3433"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50" name="Group 678"/>
            <p:cNvGrpSpPr>
              <a:grpSpLocks/>
            </p:cNvGrpSpPr>
            <p:nvPr/>
          </p:nvGrpSpPr>
          <p:grpSpPr bwMode="auto">
            <a:xfrm>
              <a:off x="2294" y="2882"/>
              <a:ext cx="505" cy="50"/>
              <a:chOff x="2976" y="3024"/>
              <a:chExt cx="505" cy="50"/>
            </a:xfrm>
          </p:grpSpPr>
          <p:sp>
            <p:nvSpPr>
              <p:cNvPr id="310951" name="Oval 679"/>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52" name="Oval 680"/>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53" name="Oval 681"/>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54" name="Oval 682"/>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55" name="Oval 683"/>
              <p:cNvSpPr>
                <a:spLocks noChangeArrowheads="1"/>
              </p:cNvSpPr>
              <p:nvPr/>
            </p:nvSpPr>
            <p:spPr bwMode="auto">
              <a:xfrm>
                <a:off x="3433"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56" name="Group 684"/>
            <p:cNvGrpSpPr>
              <a:grpSpLocks/>
            </p:cNvGrpSpPr>
            <p:nvPr/>
          </p:nvGrpSpPr>
          <p:grpSpPr bwMode="auto">
            <a:xfrm>
              <a:off x="695" y="2766"/>
              <a:ext cx="505" cy="50"/>
              <a:chOff x="2976" y="3024"/>
              <a:chExt cx="505" cy="50"/>
            </a:xfrm>
          </p:grpSpPr>
          <p:sp>
            <p:nvSpPr>
              <p:cNvPr id="310957" name="Oval 685"/>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58" name="Oval 686"/>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59" name="Oval 687"/>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60" name="Oval 688"/>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61" name="Oval 689"/>
              <p:cNvSpPr>
                <a:spLocks noChangeArrowheads="1"/>
              </p:cNvSpPr>
              <p:nvPr/>
            </p:nvSpPr>
            <p:spPr bwMode="auto">
              <a:xfrm>
                <a:off x="3433"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62" name="Group 690"/>
            <p:cNvGrpSpPr>
              <a:grpSpLocks/>
            </p:cNvGrpSpPr>
            <p:nvPr/>
          </p:nvGrpSpPr>
          <p:grpSpPr bwMode="auto">
            <a:xfrm>
              <a:off x="695" y="2882"/>
              <a:ext cx="505" cy="50"/>
              <a:chOff x="2976" y="3024"/>
              <a:chExt cx="505" cy="50"/>
            </a:xfrm>
          </p:grpSpPr>
          <p:sp>
            <p:nvSpPr>
              <p:cNvPr id="310963" name="Oval 691"/>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64" name="Oval 692"/>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65" name="Oval 693"/>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66" name="Oval 694"/>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67" name="Oval 695"/>
              <p:cNvSpPr>
                <a:spLocks noChangeArrowheads="1"/>
              </p:cNvSpPr>
              <p:nvPr/>
            </p:nvSpPr>
            <p:spPr bwMode="auto">
              <a:xfrm>
                <a:off x="3433"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68" name="Group 696"/>
            <p:cNvGrpSpPr>
              <a:grpSpLocks/>
            </p:cNvGrpSpPr>
            <p:nvPr/>
          </p:nvGrpSpPr>
          <p:grpSpPr bwMode="auto">
            <a:xfrm>
              <a:off x="695" y="1756"/>
              <a:ext cx="505" cy="50"/>
              <a:chOff x="2976" y="3024"/>
              <a:chExt cx="505" cy="50"/>
            </a:xfrm>
          </p:grpSpPr>
          <p:sp>
            <p:nvSpPr>
              <p:cNvPr id="310969" name="Oval 697"/>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70" name="Oval 698"/>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71" name="Oval 699"/>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72" name="Oval 700"/>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73" name="Oval 701"/>
              <p:cNvSpPr>
                <a:spLocks noChangeArrowheads="1"/>
              </p:cNvSpPr>
              <p:nvPr/>
            </p:nvSpPr>
            <p:spPr bwMode="auto">
              <a:xfrm>
                <a:off x="3433"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74" name="Group 702"/>
            <p:cNvGrpSpPr>
              <a:grpSpLocks/>
            </p:cNvGrpSpPr>
            <p:nvPr/>
          </p:nvGrpSpPr>
          <p:grpSpPr bwMode="auto">
            <a:xfrm>
              <a:off x="695" y="1872"/>
              <a:ext cx="505" cy="50"/>
              <a:chOff x="2976" y="3024"/>
              <a:chExt cx="505" cy="50"/>
            </a:xfrm>
          </p:grpSpPr>
          <p:sp>
            <p:nvSpPr>
              <p:cNvPr id="310975" name="Oval 703"/>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76" name="Oval 704"/>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77" name="Oval 705"/>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78" name="Oval 706"/>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79" name="Oval 707"/>
              <p:cNvSpPr>
                <a:spLocks noChangeArrowheads="1"/>
              </p:cNvSpPr>
              <p:nvPr/>
            </p:nvSpPr>
            <p:spPr bwMode="auto">
              <a:xfrm>
                <a:off x="3433"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80" name="Group 708"/>
            <p:cNvGrpSpPr>
              <a:grpSpLocks/>
            </p:cNvGrpSpPr>
            <p:nvPr/>
          </p:nvGrpSpPr>
          <p:grpSpPr bwMode="auto">
            <a:xfrm>
              <a:off x="2289" y="2994"/>
              <a:ext cx="384" cy="50"/>
              <a:chOff x="2976" y="3024"/>
              <a:chExt cx="384" cy="50"/>
            </a:xfrm>
          </p:grpSpPr>
          <p:sp>
            <p:nvSpPr>
              <p:cNvPr id="310981" name="Oval 709"/>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82" name="Oval 710"/>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83" name="Oval 711"/>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84" name="Oval 712"/>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85" name="Group 713"/>
            <p:cNvGrpSpPr>
              <a:grpSpLocks/>
            </p:cNvGrpSpPr>
            <p:nvPr/>
          </p:nvGrpSpPr>
          <p:grpSpPr bwMode="auto">
            <a:xfrm>
              <a:off x="2297" y="1642"/>
              <a:ext cx="384" cy="50"/>
              <a:chOff x="2976" y="3024"/>
              <a:chExt cx="384" cy="50"/>
            </a:xfrm>
          </p:grpSpPr>
          <p:sp>
            <p:nvSpPr>
              <p:cNvPr id="310986" name="Oval 714"/>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87" name="Oval 715"/>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88" name="Oval 716"/>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89" name="Oval 717"/>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90" name="Group 718"/>
            <p:cNvGrpSpPr>
              <a:grpSpLocks/>
            </p:cNvGrpSpPr>
            <p:nvPr/>
          </p:nvGrpSpPr>
          <p:grpSpPr bwMode="auto">
            <a:xfrm>
              <a:off x="811" y="1644"/>
              <a:ext cx="384" cy="50"/>
              <a:chOff x="2976" y="3024"/>
              <a:chExt cx="384" cy="50"/>
            </a:xfrm>
          </p:grpSpPr>
          <p:sp>
            <p:nvSpPr>
              <p:cNvPr id="310991" name="Oval 719"/>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92" name="Oval 720"/>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93" name="Oval 721"/>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94" name="Oval 722"/>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0995" name="Group 723"/>
            <p:cNvGrpSpPr>
              <a:grpSpLocks/>
            </p:cNvGrpSpPr>
            <p:nvPr/>
          </p:nvGrpSpPr>
          <p:grpSpPr bwMode="auto">
            <a:xfrm>
              <a:off x="811" y="2994"/>
              <a:ext cx="384" cy="50"/>
              <a:chOff x="2976" y="3024"/>
              <a:chExt cx="384" cy="50"/>
            </a:xfrm>
          </p:grpSpPr>
          <p:sp>
            <p:nvSpPr>
              <p:cNvPr id="310996" name="Oval 724"/>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97" name="Oval 725"/>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98" name="Oval 726"/>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0999" name="Oval 727"/>
              <p:cNvSpPr>
                <a:spLocks noChangeArrowheads="1"/>
              </p:cNvSpPr>
              <p:nvPr/>
            </p:nvSpPr>
            <p:spPr bwMode="auto">
              <a:xfrm>
                <a:off x="3312" y="30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1000" name="Group 728"/>
            <p:cNvGrpSpPr>
              <a:grpSpLocks/>
            </p:cNvGrpSpPr>
            <p:nvPr/>
          </p:nvGrpSpPr>
          <p:grpSpPr bwMode="auto">
            <a:xfrm>
              <a:off x="2289" y="3115"/>
              <a:ext cx="278" cy="48"/>
              <a:chOff x="2976" y="3026"/>
              <a:chExt cx="278" cy="48"/>
            </a:xfrm>
          </p:grpSpPr>
          <p:sp>
            <p:nvSpPr>
              <p:cNvPr id="311001" name="Oval 729"/>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02" name="Oval 730"/>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03" name="Oval 731"/>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1004" name="Group 732"/>
            <p:cNvGrpSpPr>
              <a:grpSpLocks/>
            </p:cNvGrpSpPr>
            <p:nvPr/>
          </p:nvGrpSpPr>
          <p:grpSpPr bwMode="auto">
            <a:xfrm>
              <a:off x="920" y="3112"/>
              <a:ext cx="278" cy="48"/>
              <a:chOff x="2976" y="3026"/>
              <a:chExt cx="278" cy="48"/>
            </a:xfrm>
          </p:grpSpPr>
          <p:sp>
            <p:nvSpPr>
              <p:cNvPr id="311005" name="Oval 733"/>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06" name="Oval 734"/>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07" name="Oval 735"/>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1008" name="Group 736"/>
            <p:cNvGrpSpPr>
              <a:grpSpLocks/>
            </p:cNvGrpSpPr>
            <p:nvPr/>
          </p:nvGrpSpPr>
          <p:grpSpPr bwMode="auto">
            <a:xfrm>
              <a:off x="930" y="1533"/>
              <a:ext cx="278" cy="48"/>
              <a:chOff x="2976" y="3026"/>
              <a:chExt cx="278" cy="48"/>
            </a:xfrm>
          </p:grpSpPr>
          <p:sp>
            <p:nvSpPr>
              <p:cNvPr id="311009" name="Oval 737"/>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10" name="Oval 738"/>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11" name="Oval 739"/>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1012" name="Group 740"/>
            <p:cNvGrpSpPr>
              <a:grpSpLocks/>
            </p:cNvGrpSpPr>
            <p:nvPr/>
          </p:nvGrpSpPr>
          <p:grpSpPr bwMode="auto">
            <a:xfrm>
              <a:off x="2297" y="1546"/>
              <a:ext cx="278" cy="48"/>
              <a:chOff x="2976" y="3026"/>
              <a:chExt cx="278" cy="48"/>
            </a:xfrm>
          </p:grpSpPr>
          <p:sp>
            <p:nvSpPr>
              <p:cNvPr id="311013" name="Oval 741"/>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14" name="Oval 742"/>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15" name="Oval 743"/>
              <p:cNvSpPr>
                <a:spLocks noChangeArrowheads="1"/>
              </p:cNvSpPr>
              <p:nvPr/>
            </p:nvSpPr>
            <p:spPr bwMode="auto">
              <a:xfrm>
                <a:off x="320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1016" name="Group 744"/>
            <p:cNvGrpSpPr>
              <a:grpSpLocks/>
            </p:cNvGrpSpPr>
            <p:nvPr/>
          </p:nvGrpSpPr>
          <p:grpSpPr bwMode="auto">
            <a:xfrm>
              <a:off x="2292" y="3231"/>
              <a:ext cx="164" cy="48"/>
              <a:chOff x="2976" y="3026"/>
              <a:chExt cx="164" cy="48"/>
            </a:xfrm>
          </p:grpSpPr>
          <p:sp>
            <p:nvSpPr>
              <p:cNvPr id="311017" name="Oval 745"/>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18" name="Oval 746"/>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1019" name="Group 747"/>
            <p:cNvGrpSpPr>
              <a:grpSpLocks/>
            </p:cNvGrpSpPr>
            <p:nvPr/>
          </p:nvGrpSpPr>
          <p:grpSpPr bwMode="auto">
            <a:xfrm>
              <a:off x="1031" y="3227"/>
              <a:ext cx="164" cy="48"/>
              <a:chOff x="2976" y="3026"/>
              <a:chExt cx="164" cy="48"/>
            </a:xfrm>
          </p:grpSpPr>
          <p:sp>
            <p:nvSpPr>
              <p:cNvPr id="311020" name="Oval 748"/>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21" name="Oval 749"/>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1022" name="Group 750"/>
            <p:cNvGrpSpPr>
              <a:grpSpLocks/>
            </p:cNvGrpSpPr>
            <p:nvPr/>
          </p:nvGrpSpPr>
          <p:grpSpPr bwMode="auto">
            <a:xfrm>
              <a:off x="1041" y="1437"/>
              <a:ext cx="164" cy="48"/>
              <a:chOff x="2976" y="3026"/>
              <a:chExt cx="164" cy="48"/>
            </a:xfrm>
          </p:grpSpPr>
          <p:sp>
            <p:nvSpPr>
              <p:cNvPr id="311023" name="Oval 751"/>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24" name="Oval 752"/>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nvGrpSpPr>
            <p:cNvPr id="311025" name="Group 753"/>
            <p:cNvGrpSpPr>
              <a:grpSpLocks/>
            </p:cNvGrpSpPr>
            <p:nvPr/>
          </p:nvGrpSpPr>
          <p:grpSpPr bwMode="auto">
            <a:xfrm>
              <a:off x="2292" y="1437"/>
              <a:ext cx="164" cy="48"/>
              <a:chOff x="2976" y="3026"/>
              <a:chExt cx="164" cy="48"/>
            </a:xfrm>
          </p:grpSpPr>
          <p:sp>
            <p:nvSpPr>
              <p:cNvPr id="311026" name="Oval 754"/>
              <p:cNvSpPr>
                <a:spLocks noChangeArrowheads="1"/>
              </p:cNvSpPr>
              <p:nvPr/>
            </p:nvSpPr>
            <p:spPr bwMode="auto">
              <a:xfrm>
                <a:off x="2976"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27" name="Oval 755"/>
              <p:cNvSpPr>
                <a:spLocks noChangeArrowheads="1"/>
              </p:cNvSpPr>
              <p:nvPr/>
            </p:nvSpPr>
            <p:spPr bwMode="auto">
              <a:xfrm>
                <a:off x="3092" y="30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sp>
          <p:nvSpPr>
            <p:cNvPr id="311028" name="Oval 756"/>
            <p:cNvSpPr>
              <a:spLocks noChangeArrowheads="1"/>
            </p:cNvSpPr>
            <p:nvPr/>
          </p:nvSpPr>
          <p:spPr bwMode="auto">
            <a:xfrm>
              <a:off x="1157" y="1321"/>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29" name="Oval 757"/>
            <p:cNvSpPr>
              <a:spLocks noChangeArrowheads="1"/>
            </p:cNvSpPr>
            <p:nvPr/>
          </p:nvSpPr>
          <p:spPr bwMode="auto">
            <a:xfrm>
              <a:off x="1143" y="3342"/>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nvGrpSpPr>
            <p:cNvPr id="311030" name="Group 758"/>
            <p:cNvGrpSpPr>
              <a:grpSpLocks/>
            </p:cNvGrpSpPr>
            <p:nvPr/>
          </p:nvGrpSpPr>
          <p:grpSpPr bwMode="auto">
            <a:xfrm>
              <a:off x="1372" y="3456"/>
              <a:ext cx="730" cy="51"/>
              <a:chOff x="1488" y="624"/>
              <a:chExt cx="730" cy="51"/>
            </a:xfrm>
          </p:grpSpPr>
          <p:sp>
            <p:nvSpPr>
              <p:cNvPr id="311031" name="Oval 759"/>
              <p:cNvSpPr>
                <a:spLocks noChangeArrowheads="1"/>
              </p:cNvSpPr>
              <p:nvPr/>
            </p:nvSpPr>
            <p:spPr bwMode="auto">
              <a:xfrm>
                <a:off x="1488"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32" name="Oval 760"/>
              <p:cNvSpPr>
                <a:spLocks noChangeArrowheads="1"/>
              </p:cNvSpPr>
              <p:nvPr/>
            </p:nvSpPr>
            <p:spPr bwMode="auto">
              <a:xfrm>
                <a:off x="1604"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33" name="Oval 761"/>
              <p:cNvSpPr>
                <a:spLocks noChangeArrowheads="1"/>
              </p:cNvSpPr>
              <p:nvPr/>
            </p:nvSpPr>
            <p:spPr bwMode="auto">
              <a:xfrm>
                <a:off x="1718"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34" name="Oval 762"/>
              <p:cNvSpPr>
                <a:spLocks noChangeArrowheads="1"/>
              </p:cNvSpPr>
              <p:nvPr/>
            </p:nvSpPr>
            <p:spPr bwMode="auto">
              <a:xfrm>
                <a:off x="1824" y="624"/>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35" name="Oval 763"/>
              <p:cNvSpPr>
                <a:spLocks noChangeArrowheads="1"/>
              </p:cNvSpPr>
              <p:nvPr/>
            </p:nvSpPr>
            <p:spPr bwMode="auto">
              <a:xfrm>
                <a:off x="1945"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36" name="Oval 764"/>
              <p:cNvSpPr>
                <a:spLocks noChangeArrowheads="1"/>
              </p:cNvSpPr>
              <p:nvPr/>
            </p:nvSpPr>
            <p:spPr bwMode="auto">
              <a:xfrm>
                <a:off x="2061" y="626"/>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311037" name="Oval 765"/>
              <p:cNvSpPr>
                <a:spLocks noChangeArrowheads="1"/>
              </p:cNvSpPr>
              <p:nvPr/>
            </p:nvSpPr>
            <p:spPr bwMode="auto">
              <a:xfrm>
                <a:off x="2170" y="627"/>
                <a:ext cx="48" cy="48"/>
              </a:xfrm>
              <a:prstGeom prst="ellipse">
                <a:avLst/>
              </a:prstGeom>
              <a:solidFill>
                <a:schemeClr val="accent1"/>
              </a:solidFill>
              <a:ln w="9525">
                <a:solidFill>
                  <a:schemeClr val="tx1"/>
                </a:solidFill>
                <a:round/>
                <a:headEnd/>
                <a:tailEnd/>
              </a:ln>
              <a:effectLst/>
            </p:spPr>
            <p:txBody>
              <a:bodyPr wrap="none" anchor="ctr"/>
              <a:lstStyle/>
              <a:p>
                <a:endParaRPr lang="en-US"/>
              </a:p>
            </p:txBody>
          </p:sp>
        </p:grpSp>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0289"/>
                                        </p:tgtEl>
                                        <p:attrNameLst>
                                          <p:attrName>style.visibility</p:attrName>
                                        </p:attrNameLst>
                                      </p:cBhvr>
                                      <p:to>
                                        <p:strVal val="visible"/>
                                      </p:to>
                                    </p:set>
                                    <p:anim calcmode="lin" valueType="num">
                                      <p:cBhvr additive="base">
                                        <p:cTn id="7" dur="500" fill="hold"/>
                                        <p:tgtEl>
                                          <p:spTgt spid="310289"/>
                                        </p:tgtEl>
                                        <p:attrNameLst>
                                          <p:attrName>ppt_x</p:attrName>
                                        </p:attrNameLst>
                                      </p:cBhvr>
                                      <p:tavLst>
                                        <p:tav tm="0">
                                          <p:val>
                                            <p:strVal val="#ppt_x"/>
                                          </p:val>
                                        </p:tav>
                                        <p:tav tm="100000">
                                          <p:val>
                                            <p:strVal val="#ppt_x"/>
                                          </p:val>
                                        </p:tav>
                                      </p:tavLst>
                                    </p:anim>
                                    <p:anim calcmode="lin" valueType="num">
                                      <p:cBhvr additive="base">
                                        <p:cTn id="8" dur="500" fill="hold"/>
                                        <p:tgtEl>
                                          <p:spTgt spid="31028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32" fill="hold" nodeType="clickEffect">
                                  <p:stCondLst>
                                    <p:cond delay="0"/>
                                  </p:stCondLst>
                                  <p:childTnLst>
                                    <p:set>
                                      <p:cBhvr>
                                        <p:cTn id="12" dur="1" fill="hold">
                                          <p:stCondLst>
                                            <p:cond delay="0"/>
                                          </p:stCondLst>
                                        </p:cTn>
                                        <p:tgtEl>
                                          <p:spTgt spid="310290"/>
                                        </p:tgtEl>
                                        <p:attrNameLst>
                                          <p:attrName>style.visibility</p:attrName>
                                        </p:attrNameLst>
                                      </p:cBhvr>
                                      <p:to>
                                        <p:strVal val="visible"/>
                                      </p:to>
                                    </p:set>
                                    <p:animEffect transition="in" filter="box(out)">
                                      <p:cBhvr>
                                        <p:cTn id="13" dur="2000"/>
                                        <p:tgtEl>
                                          <p:spTgt spid="31029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10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8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2322" name="Content Placeholder 4"/>
          <p:cNvGraphicFramePr>
            <a:graphicFrameLocks noChangeAspect="1"/>
          </p:cNvGraphicFramePr>
          <p:nvPr/>
        </p:nvGraphicFramePr>
        <p:xfrm>
          <a:off x="4105275" y="3333750"/>
          <a:ext cx="5029200" cy="2736850"/>
        </p:xfrm>
        <a:graphic>
          <a:graphicData uri="http://schemas.openxmlformats.org/presentationml/2006/ole">
            <p:oleObj spid="_x0000_s312322" name="Acrobat Document" r:id="rId4" imgW="9023400" imgH="4915800" progId="">
              <p:embed/>
            </p:oleObj>
          </a:graphicData>
        </a:graphic>
      </p:graphicFrame>
      <p:sp>
        <p:nvSpPr>
          <p:cNvPr id="312324" name="Rectangle 2"/>
          <p:cNvSpPr>
            <a:spLocks noChangeArrowheads="1"/>
          </p:cNvSpPr>
          <p:nvPr/>
        </p:nvSpPr>
        <p:spPr bwMode="auto">
          <a:xfrm>
            <a:off x="152400" y="76200"/>
            <a:ext cx="8153400" cy="11430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3</a:t>
            </a:r>
            <a:r>
              <a:rPr lang="en-US" altLang="zh-CN" sz="3600" baseline="30000">
                <a:solidFill>
                  <a:srgbClr val="FF0000"/>
                </a:solidFill>
                <a:latin typeface="Tahoma" pitchFamily="34" charset="0"/>
                <a:ea typeface="SimSun" pitchFamily="2" charset="-122"/>
              </a:rPr>
              <a:t>rd</a:t>
            </a:r>
            <a:r>
              <a:rPr lang="en-US" altLang="zh-CN" sz="3600">
                <a:solidFill>
                  <a:srgbClr val="FF0000"/>
                </a:solidFill>
                <a:latin typeface="Tahoma" pitchFamily="34" charset="0"/>
                <a:ea typeface="SimSun" pitchFamily="2" charset="-122"/>
              </a:rPr>
              <a:t> Generation: MCAO</a:t>
            </a:r>
          </a:p>
        </p:txBody>
      </p:sp>
      <p:sp>
        <p:nvSpPr>
          <p:cNvPr id="312325" name="Rectangle 5"/>
          <p:cNvSpPr>
            <a:spLocks noChangeArrowheads="1"/>
          </p:cNvSpPr>
          <p:nvPr/>
        </p:nvSpPr>
        <p:spPr bwMode="auto">
          <a:xfrm>
            <a:off x="228600" y="1066800"/>
            <a:ext cx="4038600" cy="4800600"/>
          </a:xfrm>
          <a:prstGeom prst="rect">
            <a:avLst/>
          </a:prstGeom>
          <a:noFill/>
          <a:ln w="9525">
            <a:noFill/>
            <a:miter lim="800000"/>
            <a:headEnd/>
            <a:tailEnd/>
          </a:ln>
          <a:effectLst/>
        </p:spPr>
        <p:txBody>
          <a:bodyPr/>
          <a:lstStyle/>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Multi-Conjugate AO (MCAO) is a collaboration with KIS &amp; NSO </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Two Shack Hartmann wavefront sensor for narrow and wide field measurement</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Two or three DMs with 357 actuators to conjugate levers of ground, 3 km (and later 12 km) </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Multi-CPU parallel computation</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High speed camera with frame rate of 2000 Hz</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Closed-loop Bandwidth: 120 Hz</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Expand field of view of diffraction limited observations to ~ 1 arcmin in the visible</a:t>
            </a:r>
          </a:p>
        </p:txBody>
      </p:sp>
      <p:pic>
        <p:nvPicPr>
          <p:cNvPr id="312328" name="Picture 8"/>
          <p:cNvPicPr>
            <a:picLocks noChangeAspect="1" noChangeArrowheads="1"/>
          </p:cNvPicPr>
          <p:nvPr/>
        </p:nvPicPr>
        <p:blipFill>
          <a:blip r:embed="rId5" cstate="print"/>
          <a:srcRect/>
          <a:stretch>
            <a:fillRect/>
          </a:stretch>
        </p:blipFill>
        <p:spPr bwMode="auto">
          <a:xfrm>
            <a:off x="5788025" y="1133475"/>
            <a:ext cx="2136775" cy="2143125"/>
          </a:xfrm>
          <a:prstGeom prst="rect">
            <a:avLst/>
          </a:prstGeom>
          <a:noFill/>
          <a:ln w="9525" algn="ctr">
            <a:noFill/>
            <a:miter lim="800000"/>
            <a:headEnd/>
            <a:tailEnd/>
          </a:ln>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8" name="Picture 2"/>
          <p:cNvPicPr>
            <a:picLocks noChangeAspect="1" noChangeArrowheads="1"/>
          </p:cNvPicPr>
          <p:nvPr/>
        </p:nvPicPr>
        <p:blipFill>
          <a:blip r:embed="rId4" cstate="print"/>
          <a:srcRect/>
          <a:stretch>
            <a:fillRect/>
          </a:stretch>
        </p:blipFill>
        <p:spPr bwMode="auto">
          <a:xfrm>
            <a:off x="4038600" y="4021138"/>
            <a:ext cx="5029200" cy="1541462"/>
          </a:xfrm>
          <a:prstGeom prst="rect">
            <a:avLst/>
          </a:prstGeom>
          <a:noFill/>
          <a:ln w="9525" algn="ctr">
            <a:noFill/>
            <a:miter lim="800000"/>
            <a:headEnd/>
            <a:tailEnd/>
          </a:ln>
          <a:effectLst/>
        </p:spPr>
      </p:pic>
      <p:sp>
        <p:nvSpPr>
          <p:cNvPr id="316419" name="Rectangle 2"/>
          <p:cNvSpPr>
            <a:spLocks noChangeArrowheads="1"/>
          </p:cNvSpPr>
          <p:nvPr/>
        </p:nvSpPr>
        <p:spPr bwMode="auto">
          <a:xfrm>
            <a:off x="76200" y="214313"/>
            <a:ext cx="8686800" cy="685800"/>
          </a:xfrm>
          <a:prstGeom prst="rect">
            <a:avLst/>
          </a:prstGeom>
          <a:noFill/>
          <a:ln w="9525">
            <a:noFill/>
            <a:miter lim="800000"/>
            <a:headEnd/>
            <a:tailEnd/>
          </a:ln>
        </p:spPr>
        <p:txBody>
          <a:bodyPr anchor="ctr"/>
          <a:lstStyle/>
          <a:p>
            <a:pPr algn="ctr" eaLnBrk="1" hangingPunct="1">
              <a:lnSpc>
                <a:spcPct val="125000"/>
              </a:lnSpc>
            </a:pPr>
            <a:r>
              <a:rPr lang="en-US" altLang="zh-CN" sz="3200">
                <a:solidFill>
                  <a:srgbClr val="FF0000"/>
                </a:solidFill>
                <a:latin typeface="Tahoma" pitchFamily="34" charset="0"/>
                <a:ea typeface="SimSun" pitchFamily="2" charset="-122"/>
              </a:rPr>
              <a:t>IR Imaging Magnetograph (IRIM)</a:t>
            </a:r>
          </a:p>
        </p:txBody>
      </p:sp>
      <p:sp>
        <p:nvSpPr>
          <p:cNvPr id="316420" name="Rectangle 3"/>
          <p:cNvSpPr>
            <a:spLocks noChangeArrowheads="1"/>
          </p:cNvSpPr>
          <p:nvPr/>
        </p:nvSpPr>
        <p:spPr bwMode="auto">
          <a:xfrm>
            <a:off x="228600" y="1066800"/>
            <a:ext cx="4267200" cy="4953000"/>
          </a:xfrm>
          <a:prstGeom prst="rect">
            <a:avLst/>
          </a:prstGeom>
          <a:noFill/>
          <a:ln w="9525">
            <a:noFill/>
            <a:miter lim="800000"/>
            <a:headEnd/>
            <a:tailEnd/>
          </a:ln>
        </p:spPr>
        <p:txBody>
          <a:bodyPr/>
          <a:lstStyle/>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NIR Fabry-Pérot etalon plus Lyot filter and interference filter</a:t>
            </a: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Wavelength coverage: 1 – 1.7 </a:t>
            </a:r>
            <a:r>
              <a:rPr lang="en-US" altLang="zh-CN" sz="1800" b="0">
                <a:solidFill>
                  <a:srgbClr val="000066"/>
                </a:solidFill>
                <a:latin typeface="Tahoma" pitchFamily="34" charset="0"/>
                <a:ea typeface="SimSun" pitchFamily="2" charset="-122"/>
                <a:cs typeface="Tahoma" pitchFamily="34" charset="0"/>
                <a:sym typeface="Symbol" pitchFamily="18" charset="2"/>
              </a:rPr>
              <a:t></a:t>
            </a:r>
            <a:r>
              <a:rPr lang="en-US" altLang="zh-CN" sz="1800" b="0">
                <a:solidFill>
                  <a:srgbClr val="000066"/>
                </a:solidFill>
                <a:latin typeface="Tahoma" pitchFamily="34" charset="0"/>
                <a:ea typeface="SimSun" pitchFamily="2" charset="-122"/>
                <a:cs typeface="Tahoma" pitchFamily="34" charset="0"/>
              </a:rPr>
              <a:t>m</a:t>
            </a:r>
          </a:p>
          <a:p>
            <a:pPr marL="800100" lvl="1" indent="-342900" eaLnBrk="1" hangingPunct="1">
              <a:lnSpc>
                <a:spcPct val="12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Fe I 15648.5 Å &amp; Fe I 15652.9 Å</a:t>
            </a: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Band pass: 10 pm</a:t>
            </a: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Telecentric configuration with </a:t>
            </a:r>
            <a:r>
              <a:rPr lang="en-US" altLang="zh-CN" sz="1800" b="0" i="1">
                <a:solidFill>
                  <a:srgbClr val="000066"/>
                </a:solidFill>
                <a:latin typeface="Tahoma" pitchFamily="34" charset="0"/>
                <a:ea typeface="SimSun" pitchFamily="2" charset="-122"/>
                <a:cs typeface="Tahoma" pitchFamily="34" charset="0"/>
              </a:rPr>
              <a:t>F</a:t>
            </a:r>
            <a:r>
              <a:rPr lang="en-US" altLang="zh-CN" sz="1800" b="0">
                <a:solidFill>
                  <a:srgbClr val="000066"/>
                </a:solidFill>
                <a:latin typeface="Tahoma" pitchFamily="34" charset="0"/>
                <a:ea typeface="SimSun" pitchFamily="2" charset="-122"/>
                <a:cs typeface="Tahoma" pitchFamily="34" charset="0"/>
              </a:rPr>
              <a:t>/120 </a:t>
            </a: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Field of view: 50” by 25”</a:t>
            </a: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Dual beam polarimetry</a:t>
            </a: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sym typeface="Symbol" pitchFamily="18" charset="2"/>
              </a:rPr>
              <a:t>Rotating waveplate modulator</a:t>
            </a:r>
            <a:endParaRPr lang="en-US" altLang="zh-CN" sz="1800" b="0">
              <a:solidFill>
                <a:srgbClr val="000066"/>
              </a:solidFill>
              <a:latin typeface="Tahoma" pitchFamily="34" charset="0"/>
              <a:ea typeface="SimSun" pitchFamily="2" charset="-122"/>
              <a:cs typeface="Tahoma" pitchFamily="34" charset="0"/>
            </a:endParaRP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Spectral resolving power: &gt; 10</a:t>
            </a:r>
            <a:r>
              <a:rPr lang="en-US" altLang="zh-CN" sz="1800" b="0" baseline="30000">
                <a:solidFill>
                  <a:srgbClr val="000066"/>
                </a:solidFill>
                <a:latin typeface="Tahoma" pitchFamily="34" charset="0"/>
                <a:ea typeface="SimSun" pitchFamily="2" charset="-122"/>
                <a:cs typeface="Tahoma" pitchFamily="34" charset="0"/>
              </a:rPr>
              <a:t>5</a:t>
            </a: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Zeeman sensitivity: ~ 10</a:t>
            </a:r>
            <a:r>
              <a:rPr lang="en-US" altLang="zh-CN" sz="1800" b="0" baseline="30000">
                <a:solidFill>
                  <a:srgbClr val="000066"/>
                </a:solidFill>
                <a:latin typeface="Tahoma" pitchFamily="34" charset="0"/>
                <a:ea typeface="SimSun" pitchFamily="2" charset="-122"/>
                <a:cs typeface="Tahoma" pitchFamily="34" charset="0"/>
              </a:rPr>
              <a:t>-3 </a:t>
            </a:r>
            <a:r>
              <a:rPr lang="en-US" altLang="zh-CN" sz="1800" b="0" i="1">
                <a:solidFill>
                  <a:srgbClr val="000066"/>
                </a:solidFill>
                <a:latin typeface="Tahoma" pitchFamily="34" charset="0"/>
                <a:ea typeface="SimSun" pitchFamily="2" charset="-122"/>
                <a:cs typeface="Tahoma" pitchFamily="34" charset="0"/>
              </a:rPr>
              <a:t>I</a:t>
            </a:r>
            <a:r>
              <a:rPr lang="en-US" altLang="zh-CN" sz="1800" b="0" i="1" baseline="-25000">
                <a:solidFill>
                  <a:srgbClr val="000066"/>
                </a:solidFill>
                <a:latin typeface="Tahoma" pitchFamily="34" charset="0"/>
                <a:ea typeface="SimSun" pitchFamily="2" charset="-122"/>
                <a:cs typeface="Tahoma" pitchFamily="34" charset="0"/>
              </a:rPr>
              <a:t>c</a:t>
            </a: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Spectrometric cadence: &lt; 15 s</a:t>
            </a:r>
          </a:p>
          <a:p>
            <a:pPr marL="381000" indent="-381000" eaLnBrk="1" hangingPunct="1">
              <a:lnSpc>
                <a:spcPct val="12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Spectro-polarimetry cadence: &lt; 45 s</a:t>
            </a:r>
          </a:p>
        </p:txBody>
      </p:sp>
      <p:pic>
        <p:nvPicPr>
          <p:cNvPr id="316421" name="Picture 5" descr="IRIM Layout"/>
          <p:cNvPicPr>
            <a:picLocks noChangeAspect="1" noChangeArrowheads="1"/>
          </p:cNvPicPr>
          <p:nvPr/>
        </p:nvPicPr>
        <p:blipFill>
          <a:blip r:embed="rId5" cstate="print"/>
          <a:srcRect/>
          <a:stretch>
            <a:fillRect/>
          </a:stretch>
        </p:blipFill>
        <p:spPr bwMode="auto">
          <a:xfrm>
            <a:off x="4572000" y="1143000"/>
            <a:ext cx="4343400" cy="2484438"/>
          </a:xfrm>
          <a:prstGeom prst="rect">
            <a:avLst/>
          </a:prstGeom>
          <a:noFill/>
        </p:spPr>
      </p:pic>
      <p:pic>
        <p:nvPicPr>
          <p:cNvPr id="316422" name="Picture 2" descr="D:\Users\KWANGSU\Videos\Panasonic\032011\P1020117.JPG"/>
          <p:cNvPicPr>
            <a:picLocks noChangeAspect="1" noChangeArrowheads="1"/>
          </p:cNvPicPr>
          <p:nvPr/>
        </p:nvPicPr>
        <p:blipFill>
          <a:blip r:embed="rId6" cstate="print"/>
          <a:srcRect/>
          <a:stretch>
            <a:fillRect/>
          </a:stretch>
        </p:blipFill>
        <p:spPr bwMode="auto">
          <a:xfrm>
            <a:off x="4419600" y="3810000"/>
            <a:ext cx="2500313" cy="1666875"/>
          </a:xfrm>
          <a:prstGeom prst="rect">
            <a:avLst/>
          </a:prstGeom>
          <a:noFill/>
          <a:ln w="9525">
            <a:noFill/>
            <a:miter lim="800000"/>
            <a:headEnd/>
            <a:tailEnd/>
          </a:ln>
        </p:spPr>
      </p:pic>
      <p:pic>
        <p:nvPicPr>
          <p:cNvPr id="316423" name="Picture 3" descr="D:\Users\KWANGSU\Videos\Panasonic\032011\P1020116.JPG"/>
          <p:cNvPicPr>
            <a:picLocks noChangeAspect="1" noChangeArrowheads="1"/>
          </p:cNvPicPr>
          <p:nvPr/>
        </p:nvPicPr>
        <p:blipFill>
          <a:blip r:embed="rId7" cstate="print"/>
          <a:srcRect/>
          <a:stretch>
            <a:fillRect/>
          </a:stretch>
        </p:blipFill>
        <p:spPr bwMode="auto">
          <a:xfrm>
            <a:off x="6934200" y="3429000"/>
            <a:ext cx="1879600" cy="2819400"/>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6423"/>
                                        </p:tgtEl>
                                        <p:attrNameLst>
                                          <p:attrName>style.visibility</p:attrName>
                                        </p:attrNameLst>
                                      </p:cBhvr>
                                      <p:to>
                                        <p:strVal val="visible"/>
                                      </p:to>
                                    </p:set>
                                    <p:anim calcmode="lin" valueType="num">
                                      <p:cBhvr additive="base">
                                        <p:cTn id="7" dur="500" fill="hold"/>
                                        <p:tgtEl>
                                          <p:spTgt spid="316423"/>
                                        </p:tgtEl>
                                        <p:attrNameLst>
                                          <p:attrName>ppt_x</p:attrName>
                                        </p:attrNameLst>
                                      </p:cBhvr>
                                      <p:tavLst>
                                        <p:tav tm="0">
                                          <p:val>
                                            <p:strVal val="1+#ppt_w/2"/>
                                          </p:val>
                                        </p:tav>
                                        <p:tav tm="100000">
                                          <p:val>
                                            <p:strVal val="#ppt_x"/>
                                          </p:val>
                                        </p:tav>
                                      </p:tavLst>
                                    </p:anim>
                                    <p:anim calcmode="lin" valueType="num">
                                      <p:cBhvr additive="base">
                                        <p:cTn id="8" dur="500" fill="hold"/>
                                        <p:tgtEl>
                                          <p:spTgt spid="316423"/>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16422"/>
                                        </p:tgtEl>
                                        <p:attrNameLst>
                                          <p:attrName>style.visibility</p:attrName>
                                        </p:attrNameLst>
                                      </p:cBhvr>
                                      <p:to>
                                        <p:strVal val="visible"/>
                                      </p:to>
                                    </p:set>
                                    <p:anim calcmode="lin" valueType="num">
                                      <p:cBhvr additive="base">
                                        <p:cTn id="11" dur="500" fill="hold"/>
                                        <p:tgtEl>
                                          <p:spTgt spid="316422"/>
                                        </p:tgtEl>
                                        <p:attrNameLst>
                                          <p:attrName>ppt_x</p:attrName>
                                        </p:attrNameLst>
                                      </p:cBhvr>
                                      <p:tavLst>
                                        <p:tav tm="0">
                                          <p:val>
                                            <p:strVal val="1+#ppt_w/2"/>
                                          </p:val>
                                        </p:tav>
                                        <p:tav tm="100000">
                                          <p:val>
                                            <p:strVal val="#ppt_x"/>
                                          </p:val>
                                        </p:tav>
                                      </p:tavLst>
                                    </p:anim>
                                    <p:anim calcmode="lin" valueType="num">
                                      <p:cBhvr additive="base">
                                        <p:cTn id="12" dur="500" fill="hold"/>
                                        <p:tgtEl>
                                          <p:spTgt spid="3164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2057400" y="381000"/>
            <a:ext cx="5029200" cy="685800"/>
          </a:xfrm>
        </p:spPr>
        <p:txBody>
          <a:bodyPr/>
          <a:lstStyle/>
          <a:p>
            <a:pPr algn="ctr"/>
            <a:r>
              <a:rPr lang="en-US" altLang="ko-KR" sz="3600" b="1" smtClean="0">
                <a:solidFill>
                  <a:srgbClr val="FF0000"/>
                </a:solidFill>
                <a:latin typeface="Tahoma" pitchFamily="34" charset="0"/>
                <a:ea typeface="Gulim" pitchFamily="34" charset="-127"/>
              </a:rPr>
              <a:t>IRIM Observation</a:t>
            </a:r>
            <a:endParaRPr lang="en-US" altLang="zh-CN" sz="3600" b="1" smtClean="0">
              <a:solidFill>
                <a:srgbClr val="FF0000"/>
              </a:solidFill>
              <a:latin typeface="Tahoma" pitchFamily="34" charset="0"/>
              <a:ea typeface="Gulim" pitchFamily="34" charset="-127"/>
            </a:endParaRPr>
          </a:p>
        </p:txBody>
      </p:sp>
      <p:pic>
        <p:nvPicPr>
          <p:cNvPr id="318467" name="Picture 3"/>
          <p:cNvPicPr>
            <a:picLocks noChangeAspect="1" noChangeArrowheads="1"/>
          </p:cNvPicPr>
          <p:nvPr/>
        </p:nvPicPr>
        <p:blipFill>
          <a:blip r:embed="rId3" cstate="print"/>
          <a:srcRect/>
          <a:stretch>
            <a:fillRect/>
          </a:stretch>
        </p:blipFill>
        <p:spPr bwMode="auto">
          <a:xfrm>
            <a:off x="1143000" y="1219200"/>
            <a:ext cx="6781800" cy="3395663"/>
          </a:xfrm>
          <a:prstGeom prst="rect">
            <a:avLst/>
          </a:prstGeom>
          <a:noFill/>
          <a:ln w="9525" algn="ctr">
            <a:noFill/>
            <a:miter lim="800000"/>
            <a:headEnd/>
            <a:tailEnd/>
          </a:ln>
          <a:effectLst/>
        </p:spPr>
      </p:pic>
      <p:pic>
        <p:nvPicPr>
          <p:cNvPr id="318468" name="Picture 4"/>
          <p:cNvPicPr>
            <a:picLocks noChangeAspect="1" noChangeArrowheads="1"/>
          </p:cNvPicPr>
          <p:nvPr/>
        </p:nvPicPr>
        <p:blipFill>
          <a:blip r:embed="rId4" cstate="print"/>
          <a:srcRect/>
          <a:stretch>
            <a:fillRect/>
          </a:stretch>
        </p:blipFill>
        <p:spPr bwMode="auto">
          <a:xfrm>
            <a:off x="6934200" y="1219200"/>
            <a:ext cx="1965325" cy="2057400"/>
          </a:xfrm>
          <a:prstGeom prst="rect">
            <a:avLst/>
          </a:prstGeom>
          <a:noFill/>
          <a:ln w="9525" algn="ctr">
            <a:noFill/>
            <a:miter lim="800000"/>
            <a:headEnd/>
            <a:tailEnd/>
          </a:ln>
          <a:effectLst/>
        </p:spPr>
      </p:pic>
      <p:sp>
        <p:nvSpPr>
          <p:cNvPr id="318469" name="Rectangle 3"/>
          <p:cNvSpPr>
            <a:spLocks noChangeArrowheads="1"/>
          </p:cNvSpPr>
          <p:nvPr/>
        </p:nvSpPr>
        <p:spPr bwMode="auto">
          <a:xfrm>
            <a:off x="609600" y="4686300"/>
            <a:ext cx="8229600" cy="1295400"/>
          </a:xfrm>
          <a:prstGeom prst="rect">
            <a:avLst/>
          </a:prstGeom>
          <a:noFill/>
          <a:ln w="9525">
            <a:noFill/>
            <a:miter lim="800000"/>
            <a:headEnd/>
            <a:tailEnd/>
          </a:ln>
        </p:spPr>
        <p:txBody>
          <a:bodyPr/>
          <a:lstStyle/>
          <a:p>
            <a:pPr marL="381000" indent="-381000" eaLnBrk="1" hangingPunct="1">
              <a:spcBef>
                <a:spcPct val="20000"/>
              </a:spcBef>
              <a:buFont typeface="Wingdings" pitchFamily="2" charset="2"/>
              <a:buChar char="v"/>
            </a:pPr>
            <a:r>
              <a:rPr lang="en-US" altLang="zh-CN" sz="1800" b="0">
                <a:solidFill>
                  <a:srgbClr val="000066"/>
                </a:solidFill>
                <a:latin typeface="Tahoma" pitchFamily="34" charset="0"/>
                <a:cs typeface="Tahoma" pitchFamily="34" charset="0"/>
              </a:rPr>
              <a:t>Implement telescope polarization calibration in collaboration with NSO</a:t>
            </a:r>
          </a:p>
          <a:p>
            <a:pPr marL="381000" indent="-381000" eaLnBrk="1" hangingPunct="1">
              <a:spcBef>
                <a:spcPct val="20000"/>
              </a:spcBef>
              <a:buFont typeface="Wingdings" pitchFamily="2" charset="2"/>
              <a:buChar char="v"/>
            </a:pPr>
            <a:r>
              <a:rPr lang="en-US" altLang="zh-CN" sz="1800" b="0">
                <a:solidFill>
                  <a:srgbClr val="000066"/>
                </a:solidFill>
                <a:latin typeface="Tahoma" pitchFamily="34" charset="0"/>
                <a:cs typeface="Tahoma" pitchFamily="34" charset="0"/>
              </a:rPr>
              <a:t>Develop priority scientific program and define observing sequences …</a:t>
            </a:r>
          </a:p>
          <a:p>
            <a:pPr marL="381000" indent="-381000" eaLnBrk="1" hangingPunct="1">
              <a:spcBef>
                <a:spcPct val="20000"/>
              </a:spcBef>
              <a:buFont typeface="Wingdings" pitchFamily="2" charset="2"/>
              <a:buChar char="v"/>
            </a:pPr>
            <a:r>
              <a:rPr lang="en-US" altLang="zh-CN" sz="1800" b="0">
                <a:solidFill>
                  <a:srgbClr val="000066"/>
                </a:solidFill>
                <a:latin typeface="Tahoma" pitchFamily="34" charset="0"/>
                <a:cs typeface="Tahoma" pitchFamily="34" charset="0"/>
              </a:rPr>
              <a:t>Integration of Stokes inversion code in collaboration with Univ. of Stanford</a:t>
            </a:r>
          </a:p>
          <a:p>
            <a:pPr marL="381000" indent="-381000" eaLnBrk="1" hangingPunct="1">
              <a:spcBef>
                <a:spcPct val="20000"/>
              </a:spcBef>
              <a:buFont typeface="Wingdings" pitchFamily="2" charset="2"/>
              <a:buChar char="v"/>
            </a:pPr>
            <a:r>
              <a:rPr lang="en-US" altLang="zh-CN" sz="1800" b="0">
                <a:solidFill>
                  <a:srgbClr val="000066"/>
                </a:solidFill>
                <a:latin typeface="Tahoma" pitchFamily="34" charset="0"/>
                <a:cs typeface="Tahoma" pitchFamily="34" charset="0"/>
              </a:rPr>
              <a:t>Upgrade IRIM into dual Fabry-Pérot etalon system (NIRIS)</a:t>
            </a:r>
            <a:endParaRPr lang="en-US" altLang="zh-CN" sz="1800" b="0">
              <a:solidFill>
                <a:srgbClr val="000066"/>
              </a:solidFill>
              <a:latin typeface="Tahoma" pitchFamily="34" charset="0"/>
              <a:ea typeface="SimSun" pitchFamily="2" charset="-122"/>
              <a:cs typeface="Tahoma" pitchFamily="34" charset="0"/>
              <a:sym typeface="Symbol" pitchFamily="18" charset="2"/>
            </a:endParaRPr>
          </a:p>
        </p:txBody>
      </p:sp>
      <p:pic>
        <p:nvPicPr>
          <p:cNvPr id="318471" name="Picture 7"/>
          <p:cNvPicPr>
            <a:picLocks noChangeAspect="1" noChangeArrowheads="1"/>
          </p:cNvPicPr>
          <p:nvPr/>
        </p:nvPicPr>
        <p:blipFill>
          <a:blip r:embed="rId5" cstate="print"/>
          <a:srcRect/>
          <a:stretch>
            <a:fillRect/>
          </a:stretch>
        </p:blipFill>
        <p:spPr bwMode="auto">
          <a:xfrm>
            <a:off x="228600" y="1219200"/>
            <a:ext cx="8686800" cy="4119563"/>
          </a:xfrm>
          <a:prstGeom prst="rect">
            <a:avLst/>
          </a:prstGeom>
          <a:noFill/>
          <a:ln w="9525" algn="ctr">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18468"/>
                                        </p:tgtEl>
                                        <p:attrNameLst>
                                          <p:attrName>style.visibility</p:attrName>
                                        </p:attrNameLst>
                                      </p:cBhvr>
                                      <p:to>
                                        <p:strVal val="visible"/>
                                      </p:to>
                                    </p:set>
                                    <p:anim calcmode="lin" valueType="num">
                                      <p:cBhvr additive="base">
                                        <p:cTn id="7" dur="500" fill="hold"/>
                                        <p:tgtEl>
                                          <p:spTgt spid="318468"/>
                                        </p:tgtEl>
                                        <p:attrNameLst>
                                          <p:attrName>ppt_x</p:attrName>
                                        </p:attrNameLst>
                                      </p:cBhvr>
                                      <p:tavLst>
                                        <p:tav tm="0">
                                          <p:val>
                                            <p:strVal val="1+#ppt_w/2"/>
                                          </p:val>
                                        </p:tav>
                                        <p:tav tm="100000">
                                          <p:val>
                                            <p:strVal val="#ppt_x"/>
                                          </p:val>
                                        </p:tav>
                                      </p:tavLst>
                                    </p:anim>
                                    <p:anim calcmode="lin" valueType="num">
                                      <p:cBhvr additive="base">
                                        <p:cTn id="8" dur="500" fill="hold"/>
                                        <p:tgtEl>
                                          <p:spTgt spid="31846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8471"/>
                                        </p:tgtEl>
                                        <p:attrNameLst>
                                          <p:attrName>style.visibility</p:attrName>
                                        </p:attrNameLst>
                                      </p:cBhvr>
                                      <p:to>
                                        <p:strVal val="visible"/>
                                      </p:to>
                                    </p:set>
                                    <p:anim calcmode="lin" valueType="num">
                                      <p:cBhvr additive="base">
                                        <p:cTn id="13" dur="500" fill="hold"/>
                                        <p:tgtEl>
                                          <p:spTgt spid="318471"/>
                                        </p:tgtEl>
                                        <p:attrNameLst>
                                          <p:attrName>ppt_x</p:attrName>
                                        </p:attrNameLst>
                                      </p:cBhvr>
                                      <p:tavLst>
                                        <p:tav tm="0">
                                          <p:val>
                                            <p:strVal val="#ppt_x"/>
                                          </p:val>
                                        </p:tav>
                                        <p:tav tm="100000">
                                          <p:val>
                                            <p:strVal val="#ppt_x"/>
                                          </p:val>
                                        </p:tav>
                                      </p:tavLst>
                                    </p:anim>
                                    <p:anim calcmode="lin" valueType="num">
                                      <p:cBhvr additive="base">
                                        <p:cTn id="14" dur="500" fill="hold"/>
                                        <p:tgtEl>
                                          <p:spTgt spid="3184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p:cNvSpPr>
            <a:spLocks noChangeArrowheads="1"/>
          </p:cNvSpPr>
          <p:nvPr/>
        </p:nvSpPr>
        <p:spPr bwMode="auto">
          <a:xfrm>
            <a:off x="228600" y="219075"/>
            <a:ext cx="8458200" cy="685800"/>
          </a:xfrm>
          <a:prstGeom prst="rect">
            <a:avLst/>
          </a:prstGeom>
          <a:noFill/>
          <a:ln w="9525">
            <a:noFill/>
            <a:miter lim="800000"/>
            <a:headEnd/>
            <a:tailEnd/>
          </a:ln>
        </p:spPr>
        <p:txBody>
          <a:bodyPr anchor="ctr"/>
          <a:lstStyle/>
          <a:p>
            <a:pPr algn="ctr" eaLnBrk="1" hangingPunct="1">
              <a:lnSpc>
                <a:spcPct val="125000"/>
              </a:lnSpc>
            </a:pPr>
            <a:r>
              <a:rPr lang="en-US" altLang="zh-CN" sz="3400">
                <a:solidFill>
                  <a:srgbClr val="FF0000"/>
                </a:solidFill>
                <a:latin typeface="Tahoma" pitchFamily="34" charset="0"/>
                <a:ea typeface="SimSun" pitchFamily="2" charset="-122"/>
              </a:rPr>
              <a:t>What’s Next ? -- NIRIS</a:t>
            </a:r>
          </a:p>
        </p:txBody>
      </p:sp>
      <p:sp>
        <p:nvSpPr>
          <p:cNvPr id="320515" name="Rectangle 3"/>
          <p:cNvSpPr>
            <a:spLocks noChangeArrowheads="1"/>
          </p:cNvSpPr>
          <p:nvPr/>
        </p:nvSpPr>
        <p:spPr bwMode="auto">
          <a:xfrm>
            <a:off x="228600" y="1143000"/>
            <a:ext cx="3962400" cy="4800600"/>
          </a:xfrm>
          <a:prstGeom prst="rect">
            <a:avLst/>
          </a:prstGeom>
          <a:noFill/>
          <a:ln w="9525">
            <a:noFill/>
            <a:miter lim="800000"/>
            <a:headEnd/>
            <a:tailEnd/>
          </a:ln>
        </p:spPr>
        <p:txBody>
          <a:bodyPr/>
          <a:lstStyle/>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Upgrade IRIM to NIRIS, in collaboration with KIS and UH</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Dual Fabry-Pérot Interferometers with apertures of 100 mm</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Wavelength coverage: 1000–1600 nm (HeI 1083 and FeI 1565 nm)</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Spectral resolving power: &gt; </a:t>
            </a:r>
            <a:r>
              <a:rPr lang="en-US" altLang="zh-CN" sz="1800" b="0">
                <a:solidFill>
                  <a:srgbClr val="000066"/>
                </a:solidFill>
                <a:latin typeface="Tahoma" pitchFamily="34" charset="0"/>
                <a:ea typeface="SimSun" pitchFamily="2" charset="-122"/>
                <a:cs typeface="Tahoma" pitchFamily="34" charset="0"/>
                <a:sym typeface="Symbol" pitchFamily="18" charset="2"/>
              </a:rPr>
              <a:t>10</a:t>
            </a:r>
            <a:r>
              <a:rPr lang="en-US" altLang="zh-CN" sz="1800" b="0" baseline="30000">
                <a:solidFill>
                  <a:srgbClr val="000066"/>
                </a:solidFill>
                <a:latin typeface="Tahoma" pitchFamily="34" charset="0"/>
                <a:ea typeface="SimSun" pitchFamily="2" charset="-122"/>
                <a:cs typeface="Tahoma" pitchFamily="34" charset="0"/>
                <a:sym typeface="Symbol" pitchFamily="18" charset="2"/>
              </a:rPr>
              <a:t>5</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Telecentric optical configuration </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Field of view: 85”</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Polarimetry sensitivity: 10</a:t>
            </a:r>
            <a:r>
              <a:rPr lang="en-US" altLang="zh-CN" sz="1800" b="0" baseline="30000">
                <a:solidFill>
                  <a:srgbClr val="000066"/>
                </a:solidFill>
                <a:latin typeface="Tahoma" pitchFamily="34" charset="0"/>
                <a:ea typeface="SimSun" pitchFamily="2" charset="-122"/>
                <a:cs typeface="Tahoma" pitchFamily="34" charset="0"/>
              </a:rPr>
              <a:t>-4 </a:t>
            </a:r>
            <a:r>
              <a:rPr lang="en-US" altLang="zh-CN" sz="1800" b="0" i="1">
                <a:solidFill>
                  <a:srgbClr val="000066"/>
                </a:solidFill>
                <a:latin typeface="Tahoma" pitchFamily="34" charset="0"/>
                <a:ea typeface="SimSun" pitchFamily="2" charset="-122"/>
                <a:cs typeface="Tahoma" pitchFamily="34" charset="0"/>
              </a:rPr>
              <a:t>I</a:t>
            </a:r>
            <a:r>
              <a:rPr lang="en-US" altLang="zh-CN" sz="1800" b="0" i="1" baseline="-25000">
                <a:solidFill>
                  <a:srgbClr val="000066"/>
                </a:solidFill>
                <a:latin typeface="Tahoma" pitchFamily="34" charset="0"/>
                <a:ea typeface="SimSun" pitchFamily="2" charset="-122"/>
                <a:cs typeface="Tahoma" pitchFamily="34" charset="0"/>
              </a:rPr>
              <a:t>c</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Spectroscopy cadence: &lt; 5 s</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Vector spectro-polarimetry cadence: &lt; 10 s</a:t>
            </a:r>
            <a:endParaRPr lang="zh-CN" altLang="en-US" sz="1800" b="0">
              <a:solidFill>
                <a:srgbClr val="000066"/>
              </a:solidFill>
              <a:latin typeface="Tahoma" pitchFamily="34" charset="0"/>
              <a:ea typeface="SimSun" pitchFamily="2" charset="-122"/>
              <a:cs typeface="Tahoma" pitchFamily="34" charset="0"/>
              <a:sym typeface="Symbol" pitchFamily="18" charset="2"/>
            </a:endParaRPr>
          </a:p>
        </p:txBody>
      </p:sp>
      <p:pic>
        <p:nvPicPr>
          <p:cNvPr id="320516" name="Picture 4" descr="NIRIS_layout"/>
          <p:cNvPicPr>
            <a:picLocks noChangeAspect="1" noChangeArrowheads="1"/>
          </p:cNvPicPr>
          <p:nvPr/>
        </p:nvPicPr>
        <p:blipFill>
          <a:blip r:embed="rId3" cstate="print"/>
          <a:srcRect/>
          <a:stretch>
            <a:fillRect/>
          </a:stretch>
        </p:blipFill>
        <p:spPr bwMode="auto">
          <a:xfrm>
            <a:off x="4152900" y="1016000"/>
            <a:ext cx="4953000" cy="1944688"/>
          </a:xfrm>
          <a:prstGeom prst="rect">
            <a:avLst/>
          </a:prstGeom>
          <a:noFill/>
        </p:spPr>
      </p:pic>
      <p:pic>
        <p:nvPicPr>
          <p:cNvPr id="320517" name="Picture 5"/>
          <p:cNvPicPr>
            <a:picLocks noChangeAspect="1" noChangeArrowheads="1"/>
          </p:cNvPicPr>
          <p:nvPr/>
        </p:nvPicPr>
        <p:blipFill>
          <a:blip r:embed="rId4" cstate="print"/>
          <a:srcRect/>
          <a:stretch>
            <a:fillRect/>
          </a:stretch>
        </p:blipFill>
        <p:spPr bwMode="auto">
          <a:xfrm>
            <a:off x="4495800" y="3048000"/>
            <a:ext cx="4267200" cy="2962275"/>
          </a:xfrm>
          <a:prstGeom prst="rect">
            <a:avLst/>
          </a:prstGeom>
          <a:noFill/>
          <a:ln w="9525" algn="ctr">
            <a:noFill/>
            <a:miter lim="800000"/>
            <a:headEnd/>
            <a:tailEnd/>
          </a:ln>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8946" name="Rectangle 2"/>
          <p:cNvSpPr>
            <a:spLocks noChangeArrowheads="1"/>
          </p:cNvSpPr>
          <p:nvPr/>
        </p:nvSpPr>
        <p:spPr bwMode="auto">
          <a:xfrm>
            <a:off x="-76200" y="228600"/>
            <a:ext cx="86868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Visible Imaging Spectrometer</a:t>
            </a:r>
          </a:p>
        </p:txBody>
      </p:sp>
      <p:sp>
        <p:nvSpPr>
          <p:cNvPr id="338947" name="Rectangle 3"/>
          <p:cNvSpPr>
            <a:spLocks noChangeArrowheads="1"/>
          </p:cNvSpPr>
          <p:nvPr/>
        </p:nvSpPr>
        <p:spPr bwMode="auto">
          <a:xfrm>
            <a:off x="304800" y="1143000"/>
            <a:ext cx="4343400" cy="4800600"/>
          </a:xfrm>
          <a:prstGeom prst="rect">
            <a:avLst/>
          </a:prstGeom>
          <a:noFill/>
          <a:ln w="9525">
            <a:noFill/>
            <a:miter lim="800000"/>
            <a:headEnd/>
            <a:tailEnd/>
          </a:ln>
        </p:spPr>
        <p:txBody>
          <a:bodyPr/>
          <a:lstStyle/>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Single Fabry-Pérot etalon plus narrow band interference filter</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Spectrometer before NST AO-308 installation</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Wavelength coverage: 550 – 700 nm</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Band pass: 5.8 pm</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Telecentric optical configuration </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Field of view: 45” by 45”</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Available spectral lines:</a:t>
            </a:r>
          </a:p>
          <a:p>
            <a:pPr marL="800100" lvl="1" indent="-342900" eaLnBrk="1" hangingPunct="1">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H</a:t>
            </a:r>
            <a:r>
              <a:rPr lang="en-US" altLang="zh-CN" sz="1600" b="0">
                <a:solidFill>
                  <a:srgbClr val="000066"/>
                </a:solidFill>
                <a:latin typeface="Tahoma" pitchFamily="34" charset="0"/>
                <a:ea typeface="SimSun" pitchFamily="2" charset="-122"/>
                <a:cs typeface="Tahoma" pitchFamily="34" charset="0"/>
                <a:sym typeface="Symbol" pitchFamily="18" charset="2"/>
              </a:rPr>
              <a:t>   </a:t>
            </a:r>
            <a:r>
              <a:rPr lang="en-US" altLang="zh-CN" sz="1600" b="0">
                <a:solidFill>
                  <a:srgbClr val="000066"/>
                </a:solidFill>
                <a:latin typeface="Tahoma" pitchFamily="34" charset="0"/>
                <a:ea typeface="SimSun" pitchFamily="2" charset="-122"/>
                <a:cs typeface="Tahoma" pitchFamily="34" charset="0"/>
              </a:rPr>
              <a:t>(656.3 ± 0.15 nm )</a:t>
            </a:r>
            <a:endParaRPr lang="en-US" altLang="zh-CN" sz="1600" b="0">
              <a:solidFill>
                <a:srgbClr val="000066"/>
              </a:solidFill>
              <a:latin typeface="Tahoma" pitchFamily="34" charset="0"/>
              <a:ea typeface="SimSun" pitchFamily="2" charset="-122"/>
              <a:cs typeface="Tahoma" pitchFamily="34" charset="0"/>
              <a:sym typeface="Symbol" pitchFamily="18" charset="2"/>
            </a:endParaRPr>
          </a:p>
          <a:p>
            <a:pPr marL="800100" lvl="1" indent="-342900" eaLnBrk="1" hangingPunct="1">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Fe I (630.2 ± 0.15 nm)</a:t>
            </a:r>
          </a:p>
          <a:p>
            <a:pPr marL="800100" lvl="1" indent="-342900" eaLnBrk="1" hangingPunct="1">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NaD</a:t>
            </a:r>
            <a:r>
              <a:rPr lang="en-US" altLang="zh-CN" sz="1600" b="0" baseline="-25000">
                <a:solidFill>
                  <a:srgbClr val="000066"/>
                </a:solidFill>
                <a:latin typeface="Tahoma" pitchFamily="34" charset="0"/>
                <a:ea typeface="SimSun" pitchFamily="2" charset="-122"/>
                <a:cs typeface="Tahoma" pitchFamily="34" charset="0"/>
              </a:rPr>
              <a:t>2</a:t>
            </a:r>
            <a:r>
              <a:rPr lang="en-US" altLang="zh-CN" sz="1600" b="0">
                <a:solidFill>
                  <a:srgbClr val="000066"/>
                </a:solidFill>
                <a:latin typeface="Tahoma" pitchFamily="34" charset="0"/>
                <a:ea typeface="SimSun" pitchFamily="2" charset="-122"/>
                <a:cs typeface="Tahoma" pitchFamily="34" charset="0"/>
              </a:rPr>
              <a:t> (588.9 ± 0.15 nm )</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Spectrometry cadence: &lt; 15 s</a:t>
            </a:r>
          </a:p>
          <a:p>
            <a:pPr marL="800100" lvl="1" indent="-342900" eaLnBrk="1" hangingPunct="1">
              <a:lnSpc>
                <a:spcPct val="82000"/>
              </a:lnSpc>
              <a:spcBef>
                <a:spcPct val="20000"/>
              </a:spcBef>
              <a:buClr>
                <a:schemeClr val="accent2"/>
              </a:buClr>
              <a:buFont typeface="Wingdings" pitchFamily="2" charset="2"/>
              <a:buChar char="q"/>
            </a:pPr>
            <a:endParaRPr lang="zh-CN" altLang="en-US" sz="1600" b="0">
              <a:solidFill>
                <a:srgbClr val="000066"/>
              </a:solidFill>
              <a:latin typeface="Tahoma" pitchFamily="34" charset="0"/>
              <a:ea typeface="SimSun" pitchFamily="2" charset="-122"/>
              <a:cs typeface="Tahoma" pitchFamily="34" charset="0"/>
              <a:sym typeface="Symbol" pitchFamily="18" charset="2"/>
            </a:endParaRPr>
          </a:p>
        </p:txBody>
      </p:sp>
      <p:pic>
        <p:nvPicPr>
          <p:cNvPr id="338948" name="Picture 5"/>
          <p:cNvPicPr>
            <a:picLocks noChangeAspect="1" noChangeArrowheads="1"/>
          </p:cNvPicPr>
          <p:nvPr/>
        </p:nvPicPr>
        <p:blipFill>
          <a:blip r:embed="rId4" cstate="print"/>
          <a:srcRect/>
          <a:stretch>
            <a:fillRect/>
          </a:stretch>
        </p:blipFill>
        <p:spPr bwMode="auto">
          <a:xfrm>
            <a:off x="4762500" y="1143000"/>
            <a:ext cx="4224338" cy="2247900"/>
          </a:xfrm>
          <a:prstGeom prst="rect">
            <a:avLst/>
          </a:prstGeom>
          <a:noFill/>
          <a:ln w="9525">
            <a:noFill/>
            <a:miter lim="800000"/>
            <a:headEnd/>
            <a:tailEnd/>
          </a:ln>
        </p:spPr>
      </p:pic>
      <p:pic>
        <p:nvPicPr>
          <p:cNvPr id="338949" name="fig07.mpg">
            <a:hlinkClick r:id="" action="ppaction://media"/>
          </p:cNvPr>
          <p:cNvPicPr>
            <a:picLocks noRot="1" noChangeAspect="1" noChangeArrowheads="1"/>
          </p:cNvPicPr>
          <p:nvPr>
            <a:videoFile r:link="rId1"/>
          </p:nvPr>
        </p:nvPicPr>
        <p:blipFill>
          <a:blip r:embed="rId5" cstate="print"/>
          <a:srcRect/>
          <a:stretch>
            <a:fillRect/>
          </a:stretch>
        </p:blipFill>
        <p:spPr bwMode="auto">
          <a:xfrm>
            <a:off x="4648200" y="3314700"/>
            <a:ext cx="4267200" cy="2476500"/>
          </a:xfrm>
          <a:prstGeom prst="rect">
            <a:avLst/>
          </a:prstGeom>
          <a:noFill/>
        </p:spPr>
      </p:pic>
      <p:sp>
        <p:nvSpPr>
          <p:cNvPr id="338950" name="Text Box 9"/>
          <p:cNvSpPr txBox="1">
            <a:spLocks noChangeArrowheads="1"/>
          </p:cNvSpPr>
          <p:nvPr/>
        </p:nvSpPr>
        <p:spPr bwMode="auto">
          <a:xfrm>
            <a:off x="5715000" y="5759450"/>
            <a:ext cx="2667000" cy="304800"/>
          </a:xfrm>
          <a:prstGeom prst="rect">
            <a:avLst/>
          </a:prstGeom>
          <a:noFill/>
          <a:ln w="9525">
            <a:noFill/>
            <a:miter lim="800000"/>
            <a:headEnd/>
            <a:tailEnd/>
          </a:ln>
        </p:spPr>
        <p:txBody>
          <a:bodyPr>
            <a:spAutoFit/>
          </a:bodyPr>
          <a:lstStyle/>
          <a:p>
            <a:pPr algn="ctr" eaLnBrk="1" hangingPunct="1"/>
            <a:r>
              <a:rPr lang="en-US" altLang="zh-CN" sz="1400" i="1">
                <a:solidFill>
                  <a:schemeClr val="tx1"/>
                </a:solidFill>
              </a:rPr>
              <a:t>Courtesy : C. Denker</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267" fill="hold"/>
                                        <p:tgtEl>
                                          <p:spTgt spid="33894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338949"/>
                </p:tgtEl>
              </p:cMediaNode>
            </p:video>
            <p:seq concurrent="1" nextAc="seek">
              <p:cTn id="8" restart="whenNotActive" fill="hold" evtFilter="cancelBubble" nodeType="interactiveSeq">
                <p:stCondLst>
                  <p:cond evt="onClick" delay="0">
                    <p:tgtEl>
                      <p:spTgt spid="3389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38949"/>
                                        </p:tgtEl>
                                      </p:cBhvr>
                                    </p:cmd>
                                  </p:childTnLst>
                                </p:cTn>
                              </p:par>
                            </p:childTnLst>
                          </p:cTn>
                        </p:par>
                      </p:childTnLst>
                    </p:cTn>
                  </p:par>
                </p:childTnLst>
              </p:cTn>
              <p:nextCondLst>
                <p:cond evt="onClick" delay="0">
                  <p:tgtEl>
                    <p:spTgt spid="33894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0994" name="Rectangle 2"/>
          <p:cNvSpPr>
            <a:spLocks noChangeArrowheads="1"/>
          </p:cNvSpPr>
          <p:nvPr/>
        </p:nvSpPr>
        <p:spPr bwMode="auto">
          <a:xfrm>
            <a:off x="0" y="190500"/>
            <a:ext cx="86868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FISS</a:t>
            </a:r>
          </a:p>
        </p:txBody>
      </p:sp>
      <p:sp>
        <p:nvSpPr>
          <p:cNvPr id="340995" name="Rectangle 3"/>
          <p:cNvSpPr>
            <a:spLocks noChangeArrowheads="1"/>
          </p:cNvSpPr>
          <p:nvPr/>
        </p:nvSpPr>
        <p:spPr bwMode="auto">
          <a:xfrm>
            <a:off x="304800" y="990600"/>
            <a:ext cx="4191000" cy="4800600"/>
          </a:xfrm>
          <a:prstGeom prst="rect">
            <a:avLst/>
          </a:prstGeom>
          <a:noFill/>
          <a:ln w="9525">
            <a:noFill/>
            <a:miter lim="800000"/>
            <a:headEnd/>
            <a:tailEnd/>
          </a:ln>
        </p:spPr>
        <p:txBody>
          <a:bodyPr/>
          <a:lstStyle/>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FISS – Fast Imaging Solar Spectrograph </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A collaboration between BBSO and Korean Solar Community</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Focus on fine structures of chromosphere: filaments, spicules, mottles, jets microflares …</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Slit-scan imaging spectrograph</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Quasi-Littrow configuration</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Spectral resolution : 1.4×10</a:t>
            </a:r>
            <a:r>
              <a:rPr lang="en-US" altLang="zh-CN" sz="1800" b="0" baseline="30000">
                <a:solidFill>
                  <a:srgbClr val="000066"/>
                </a:solidFill>
                <a:latin typeface="Tahoma" pitchFamily="34" charset="0"/>
                <a:ea typeface="SimSun" pitchFamily="2" charset="-122"/>
                <a:cs typeface="Tahoma" pitchFamily="34" charset="0"/>
              </a:rPr>
              <a:t>5</a:t>
            </a:r>
            <a:endParaRPr lang="en-US" altLang="zh-CN" sz="1800" b="0">
              <a:solidFill>
                <a:srgbClr val="000066"/>
              </a:solidFill>
              <a:latin typeface="Tahoma" pitchFamily="34" charset="0"/>
              <a:ea typeface="SimSun" pitchFamily="2" charset="-122"/>
              <a:cs typeface="Tahoma" pitchFamily="34" charset="0"/>
            </a:endParaRP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60” scanning cadence : 60 sec.</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Dual-band spectra at H</a:t>
            </a:r>
            <a:r>
              <a:rPr lang="en-US" altLang="zh-CN" sz="1800" b="0">
                <a:solidFill>
                  <a:srgbClr val="000066"/>
                </a:solidFill>
                <a:latin typeface="Tahoma" pitchFamily="34" charset="0"/>
                <a:ea typeface="SimSun" pitchFamily="2" charset="-122"/>
                <a:cs typeface="Tahoma" pitchFamily="34" charset="0"/>
                <a:sym typeface="Symbol" pitchFamily="18" charset="2"/>
              </a:rPr>
              <a:t></a:t>
            </a:r>
            <a:r>
              <a:rPr lang="en-US" altLang="zh-CN" sz="1800" b="0">
                <a:solidFill>
                  <a:srgbClr val="000066"/>
                </a:solidFill>
                <a:latin typeface="Tahoma" pitchFamily="34" charset="0"/>
                <a:ea typeface="SimSun" pitchFamily="2" charset="-122"/>
                <a:cs typeface="Tahoma" pitchFamily="34" charset="0"/>
              </a:rPr>
              <a:t> and Ca II 854 nm using dual CCD cameras </a:t>
            </a:r>
          </a:p>
          <a:p>
            <a:pPr marL="381000" indent="-381000" eaLnBrk="1" hangingPunct="1">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Echelle grating with order-selecting filters</a:t>
            </a:r>
          </a:p>
        </p:txBody>
      </p:sp>
      <p:pic>
        <p:nvPicPr>
          <p:cNvPr id="340996" name="Picture 3"/>
          <p:cNvPicPr>
            <a:picLocks noChangeAspect="1" noChangeArrowheads="1"/>
          </p:cNvPicPr>
          <p:nvPr/>
        </p:nvPicPr>
        <p:blipFill>
          <a:blip r:embed="rId4" cstate="print"/>
          <a:srcRect/>
          <a:stretch>
            <a:fillRect/>
          </a:stretch>
        </p:blipFill>
        <p:spPr bwMode="auto">
          <a:xfrm>
            <a:off x="4572000" y="1066800"/>
            <a:ext cx="4352925" cy="2171700"/>
          </a:xfrm>
          <a:prstGeom prst="rect">
            <a:avLst/>
          </a:prstGeom>
          <a:noFill/>
          <a:ln w="9525">
            <a:noFill/>
            <a:miter lim="800000"/>
            <a:headEnd/>
            <a:tailEnd/>
          </a:ln>
        </p:spPr>
      </p:pic>
      <p:pic>
        <p:nvPicPr>
          <p:cNvPr id="340997" name="Picture 3"/>
          <p:cNvPicPr>
            <a:picLocks noChangeAspect="1" noChangeArrowheads="1"/>
          </p:cNvPicPr>
          <p:nvPr/>
        </p:nvPicPr>
        <p:blipFill>
          <a:blip r:embed="rId5" cstate="print"/>
          <a:srcRect/>
          <a:stretch>
            <a:fillRect/>
          </a:stretch>
        </p:blipFill>
        <p:spPr bwMode="auto">
          <a:xfrm>
            <a:off x="4630738" y="3657600"/>
            <a:ext cx="4284662" cy="1685925"/>
          </a:xfrm>
          <a:prstGeom prst="rect">
            <a:avLst/>
          </a:prstGeom>
          <a:noFill/>
          <a:ln w="9525">
            <a:solidFill>
              <a:schemeClr val="tx1"/>
            </a:solidFill>
            <a:miter lim="800000"/>
            <a:headEnd/>
            <a:tailEnd/>
          </a:ln>
        </p:spPr>
      </p:pic>
      <p:pic>
        <p:nvPicPr>
          <p:cNvPr id="340998" name="Picture 6" descr="fiss_install1"/>
          <p:cNvPicPr>
            <a:picLocks noChangeAspect="1" noChangeArrowheads="1"/>
          </p:cNvPicPr>
          <p:nvPr/>
        </p:nvPicPr>
        <p:blipFill>
          <a:blip r:embed="rId6" cstate="print"/>
          <a:srcRect/>
          <a:stretch>
            <a:fillRect/>
          </a:stretch>
        </p:blipFill>
        <p:spPr bwMode="auto">
          <a:xfrm>
            <a:off x="4606925" y="3000375"/>
            <a:ext cx="2403475" cy="3052763"/>
          </a:xfrm>
          <a:prstGeom prst="rect">
            <a:avLst/>
          </a:prstGeom>
          <a:noFill/>
        </p:spPr>
      </p:pic>
      <p:pic>
        <p:nvPicPr>
          <p:cNvPr id="340999" name="Picture 7"/>
          <p:cNvPicPr>
            <a:picLocks noChangeAspect="1" noChangeArrowheads="1"/>
          </p:cNvPicPr>
          <p:nvPr/>
        </p:nvPicPr>
        <p:blipFill>
          <a:blip r:embed="rId7" cstate="print"/>
          <a:srcRect/>
          <a:stretch>
            <a:fillRect/>
          </a:stretch>
        </p:blipFill>
        <p:spPr bwMode="auto">
          <a:xfrm>
            <a:off x="7100888" y="2403475"/>
            <a:ext cx="1901825" cy="1830388"/>
          </a:xfrm>
          <a:prstGeom prst="rect">
            <a:avLst/>
          </a:prstGeom>
          <a:noFill/>
        </p:spPr>
      </p:pic>
      <p:pic>
        <p:nvPicPr>
          <p:cNvPr id="341000" name="Picture 8"/>
          <p:cNvPicPr>
            <a:picLocks noChangeAspect="1" noChangeArrowheads="1"/>
          </p:cNvPicPr>
          <p:nvPr/>
        </p:nvPicPr>
        <p:blipFill>
          <a:blip r:embed="rId8" cstate="print"/>
          <a:srcRect/>
          <a:stretch>
            <a:fillRect/>
          </a:stretch>
        </p:blipFill>
        <p:spPr bwMode="auto">
          <a:xfrm>
            <a:off x="7104063" y="4233863"/>
            <a:ext cx="1901825" cy="1830387"/>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40998"/>
                                        </p:tgtEl>
                                        <p:attrNameLst>
                                          <p:attrName>style.visibility</p:attrName>
                                        </p:attrNameLst>
                                      </p:cBhvr>
                                      <p:to>
                                        <p:strVal val="visible"/>
                                      </p:to>
                                    </p:set>
                                    <p:anim calcmode="lin" valueType="num">
                                      <p:cBhvr>
                                        <p:cTn id="7" dur="500" fill="hold"/>
                                        <p:tgtEl>
                                          <p:spTgt spid="340998"/>
                                        </p:tgtEl>
                                        <p:attrNameLst>
                                          <p:attrName>ppt_w</p:attrName>
                                        </p:attrNameLst>
                                      </p:cBhvr>
                                      <p:tavLst>
                                        <p:tav tm="0">
                                          <p:val>
                                            <p:strVal val="#ppt_w*0.70"/>
                                          </p:val>
                                        </p:tav>
                                        <p:tav tm="100000">
                                          <p:val>
                                            <p:strVal val="#ppt_w"/>
                                          </p:val>
                                        </p:tav>
                                      </p:tavLst>
                                    </p:anim>
                                    <p:anim calcmode="lin" valueType="num">
                                      <p:cBhvr>
                                        <p:cTn id="8" dur="500" fill="hold"/>
                                        <p:tgtEl>
                                          <p:spTgt spid="340998"/>
                                        </p:tgtEl>
                                        <p:attrNameLst>
                                          <p:attrName>ppt_h</p:attrName>
                                        </p:attrNameLst>
                                      </p:cBhvr>
                                      <p:tavLst>
                                        <p:tav tm="0">
                                          <p:val>
                                            <p:strVal val="#ppt_h"/>
                                          </p:val>
                                        </p:tav>
                                        <p:tav tm="100000">
                                          <p:val>
                                            <p:strVal val="#ppt_h"/>
                                          </p:val>
                                        </p:tav>
                                      </p:tavLst>
                                    </p:anim>
                                    <p:animEffect transition="in" filter="fade">
                                      <p:cBhvr>
                                        <p:cTn id="9" dur="500"/>
                                        <p:tgtEl>
                                          <p:spTgt spid="340998"/>
                                        </p:tgtEl>
                                      </p:cBhvr>
                                    </p:animEffect>
                                  </p:childTnLst>
                                </p:cTn>
                              </p:par>
                              <p:par>
                                <p:cTn id="10" presetID="55" presetClass="entr" presetSubtype="0" fill="hold" nodeType="withEffect">
                                  <p:stCondLst>
                                    <p:cond delay="0"/>
                                  </p:stCondLst>
                                  <p:childTnLst>
                                    <p:set>
                                      <p:cBhvr>
                                        <p:cTn id="11" dur="1" fill="hold">
                                          <p:stCondLst>
                                            <p:cond delay="0"/>
                                          </p:stCondLst>
                                        </p:cTn>
                                        <p:tgtEl>
                                          <p:spTgt spid="340999"/>
                                        </p:tgtEl>
                                        <p:attrNameLst>
                                          <p:attrName>style.visibility</p:attrName>
                                        </p:attrNameLst>
                                      </p:cBhvr>
                                      <p:to>
                                        <p:strVal val="visible"/>
                                      </p:to>
                                    </p:set>
                                    <p:anim calcmode="lin" valueType="num">
                                      <p:cBhvr>
                                        <p:cTn id="12" dur="1000" fill="hold"/>
                                        <p:tgtEl>
                                          <p:spTgt spid="340999"/>
                                        </p:tgtEl>
                                        <p:attrNameLst>
                                          <p:attrName>ppt_w</p:attrName>
                                        </p:attrNameLst>
                                      </p:cBhvr>
                                      <p:tavLst>
                                        <p:tav tm="0">
                                          <p:val>
                                            <p:strVal val="#ppt_w*0.70"/>
                                          </p:val>
                                        </p:tav>
                                        <p:tav tm="100000">
                                          <p:val>
                                            <p:strVal val="#ppt_w"/>
                                          </p:val>
                                        </p:tav>
                                      </p:tavLst>
                                    </p:anim>
                                    <p:anim calcmode="lin" valueType="num">
                                      <p:cBhvr>
                                        <p:cTn id="13" dur="1000" fill="hold"/>
                                        <p:tgtEl>
                                          <p:spTgt spid="340999"/>
                                        </p:tgtEl>
                                        <p:attrNameLst>
                                          <p:attrName>ppt_h</p:attrName>
                                        </p:attrNameLst>
                                      </p:cBhvr>
                                      <p:tavLst>
                                        <p:tav tm="0">
                                          <p:val>
                                            <p:strVal val="#ppt_h"/>
                                          </p:val>
                                        </p:tav>
                                        <p:tav tm="100000">
                                          <p:val>
                                            <p:strVal val="#ppt_h"/>
                                          </p:val>
                                        </p:tav>
                                      </p:tavLst>
                                    </p:anim>
                                    <p:animEffect transition="in" filter="fade">
                                      <p:cBhvr>
                                        <p:cTn id="14" dur="1000"/>
                                        <p:tgtEl>
                                          <p:spTgt spid="340999"/>
                                        </p:tgtEl>
                                      </p:cBhvr>
                                    </p:animEffect>
                                  </p:childTnLst>
                                </p:cTn>
                              </p:par>
                              <p:par>
                                <p:cTn id="15" presetID="55" presetClass="entr" presetSubtype="0" fill="hold" nodeType="withEffect">
                                  <p:stCondLst>
                                    <p:cond delay="0"/>
                                  </p:stCondLst>
                                  <p:childTnLst>
                                    <p:set>
                                      <p:cBhvr>
                                        <p:cTn id="16" dur="1" fill="hold">
                                          <p:stCondLst>
                                            <p:cond delay="0"/>
                                          </p:stCondLst>
                                        </p:cTn>
                                        <p:tgtEl>
                                          <p:spTgt spid="341000"/>
                                        </p:tgtEl>
                                        <p:attrNameLst>
                                          <p:attrName>style.visibility</p:attrName>
                                        </p:attrNameLst>
                                      </p:cBhvr>
                                      <p:to>
                                        <p:strVal val="visible"/>
                                      </p:to>
                                    </p:set>
                                    <p:anim calcmode="lin" valueType="num">
                                      <p:cBhvr>
                                        <p:cTn id="17" dur="1000" fill="hold"/>
                                        <p:tgtEl>
                                          <p:spTgt spid="341000"/>
                                        </p:tgtEl>
                                        <p:attrNameLst>
                                          <p:attrName>ppt_w</p:attrName>
                                        </p:attrNameLst>
                                      </p:cBhvr>
                                      <p:tavLst>
                                        <p:tav tm="0">
                                          <p:val>
                                            <p:strVal val="#ppt_w*0.70"/>
                                          </p:val>
                                        </p:tav>
                                        <p:tav tm="100000">
                                          <p:val>
                                            <p:strVal val="#ppt_w"/>
                                          </p:val>
                                        </p:tav>
                                      </p:tavLst>
                                    </p:anim>
                                    <p:anim calcmode="lin" valueType="num">
                                      <p:cBhvr>
                                        <p:cTn id="18" dur="1000" fill="hold"/>
                                        <p:tgtEl>
                                          <p:spTgt spid="341000"/>
                                        </p:tgtEl>
                                        <p:attrNameLst>
                                          <p:attrName>ppt_h</p:attrName>
                                        </p:attrNameLst>
                                      </p:cBhvr>
                                      <p:tavLst>
                                        <p:tav tm="0">
                                          <p:val>
                                            <p:strVal val="#ppt_h"/>
                                          </p:val>
                                        </p:tav>
                                        <p:tav tm="100000">
                                          <p:val>
                                            <p:strVal val="#ppt_h"/>
                                          </p:val>
                                        </p:tav>
                                      </p:tavLst>
                                    </p:anim>
                                    <p:animEffect transition="in" filter="fade">
                                      <p:cBhvr>
                                        <p:cTn id="19" dur="1000"/>
                                        <p:tgtEl>
                                          <p:spTgt spid="3410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3282" name="Rectangle 2"/>
          <p:cNvSpPr>
            <a:spLocks noChangeArrowheads="1"/>
          </p:cNvSpPr>
          <p:nvPr/>
        </p:nvSpPr>
        <p:spPr bwMode="auto">
          <a:xfrm>
            <a:off x="-76200" y="152400"/>
            <a:ext cx="86868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Cryogenic IR Spectrograph</a:t>
            </a:r>
          </a:p>
        </p:txBody>
      </p:sp>
      <p:sp>
        <p:nvSpPr>
          <p:cNvPr id="353283" name="Rectangle 3"/>
          <p:cNvSpPr>
            <a:spLocks noChangeArrowheads="1"/>
          </p:cNvSpPr>
          <p:nvPr/>
        </p:nvSpPr>
        <p:spPr bwMode="auto">
          <a:xfrm>
            <a:off x="219075" y="1133475"/>
            <a:ext cx="4572000" cy="4800600"/>
          </a:xfrm>
          <a:prstGeom prst="rect">
            <a:avLst/>
          </a:prstGeom>
          <a:noFill/>
          <a:ln w="9525">
            <a:noFill/>
            <a:miter lim="800000"/>
            <a:headEnd/>
            <a:tailEnd/>
          </a:ln>
        </p:spPr>
        <p:txBody>
          <a:bodyPr/>
          <a:lstStyle/>
          <a:p>
            <a:pPr marL="381000" indent="-381000" eaLnBrk="1" hangingPunct="1">
              <a:lnSpc>
                <a:spcPct val="85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CYRA is in its construction phase,  a collaboration with NSO, HAO &amp; UH </a:t>
            </a:r>
          </a:p>
          <a:p>
            <a:pPr marL="381000" indent="-381000" eaLnBrk="1" hangingPunct="1">
              <a:lnSpc>
                <a:spcPct val="85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Fully cryogenic IR solar spectrograph </a:t>
            </a:r>
          </a:p>
          <a:p>
            <a:pPr marL="381000" indent="-381000" eaLnBrk="1" hangingPunct="1">
              <a:lnSpc>
                <a:spcPct val="85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sym typeface="Symbol" pitchFamily="18" charset="2"/>
              </a:rPr>
              <a:t>Scientific motivation</a:t>
            </a:r>
          </a:p>
          <a:p>
            <a:pPr marL="800100" lvl="1" indent="-304800" eaLnBrk="1" hangingPunct="1">
              <a:lnSpc>
                <a:spcPct val="85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sym typeface="Symbol" pitchFamily="18" charset="2"/>
              </a:rPr>
              <a:t>Dynamics of weak photospheric field</a:t>
            </a:r>
          </a:p>
          <a:p>
            <a:pPr marL="800100" lvl="1" indent="-304800" eaLnBrk="1" hangingPunct="1">
              <a:lnSpc>
                <a:spcPct val="85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sym typeface="Symbol" pitchFamily="18" charset="2"/>
              </a:rPr>
              <a:t>Chromospheric field variation with altitude</a:t>
            </a:r>
          </a:p>
          <a:p>
            <a:pPr marL="800100" lvl="1" indent="-304800" eaLnBrk="1" hangingPunct="1">
              <a:lnSpc>
                <a:spcPct val="85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sym typeface="Symbol" pitchFamily="18" charset="2"/>
              </a:rPr>
              <a:t>Characterize cool regions in chromosphere</a:t>
            </a:r>
          </a:p>
          <a:p>
            <a:pPr marL="800100" lvl="1" indent="-304800" eaLnBrk="1" hangingPunct="1">
              <a:lnSpc>
                <a:spcPct val="85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sym typeface="Symbol" pitchFamily="18" charset="2"/>
              </a:rPr>
              <a:t>Dimmer targets: umbra, off-limb …</a:t>
            </a:r>
          </a:p>
          <a:p>
            <a:pPr marL="381000" indent="-381000" eaLnBrk="1" hangingPunct="1">
              <a:lnSpc>
                <a:spcPct val="85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sym typeface="Symbol" pitchFamily="18" charset="2"/>
              </a:rPr>
              <a:t>High Zeeman Sensitivity: </a:t>
            </a:r>
            <a:r>
              <a:rPr lang="en-US" altLang="zh-CN" sz="1800" b="0" i="1">
                <a:solidFill>
                  <a:srgbClr val="000066"/>
                </a:solidFill>
                <a:latin typeface="Tahoma" pitchFamily="34" charset="0"/>
                <a:cs typeface="Tahoma" pitchFamily="34" charset="0"/>
                <a:sym typeface="Symbol" pitchFamily="18" charset="2"/>
              </a:rPr>
              <a:t> ~ </a:t>
            </a:r>
            <a:r>
              <a:rPr lang="en-US" altLang="zh-CN" sz="1800" b="0" i="1" baseline="30000">
                <a:solidFill>
                  <a:srgbClr val="000066"/>
                </a:solidFill>
                <a:latin typeface="Tahoma" pitchFamily="34" charset="0"/>
                <a:cs typeface="Tahoma" pitchFamily="34" charset="0"/>
                <a:sym typeface="Symbol" pitchFamily="18" charset="2"/>
              </a:rPr>
              <a:t>2</a:t>
            </a:r>
            <a:r>
              <a:rPr lang="en-US" altLang="zh-CN" sz="1800" b="0" i="1">
                <a:solidFill>
                  <a:srgbClr val="000066"/>
                </a:solidFill>
                <a:latin typeface="Tahoma" pitchFamily="34" charset="0"/>
                <a:cs typeface="Tahoma" pitchFamily="34" charset="0"/>
                <a:sym typeface="Symbol" pitchFamily="18" charset="2"/>
              </a:rPr>
              <a:t>g</a:t>
            </a:r>
            <a:r>
              <a:rPr lang="en-US" altLang="zh-CN" sz="1800" b="0" i="1" baseline="-25000">
                <a:solidFill>
                  <a:srgbClr val="000066"/>
                </a:solidFill>
                <a:latin typeface="Tahoma" pitchFamily="34" charset="0"/>
                <a:cs typeface="Tahoma" pitchFamily="34" charset="0"/>
                <a:sym typeface="Symbol" pitchFamily="18" charset="2"/>
              </a:rPr>
              <a:t>eff </a:t>
            </a:r>
            <a:r>
              <a:rPr lang="en-US" altLang="zh-CN" sz="1800" b="0" i="1">
                <a:solidFill>
                  <a:srgbClr val="000066"/>
                </a:solidFill>
                <a:latin typeface="Tahoma" pitchFamily="34" charset="0"/>
                <a:cs typeface="Tahoma" pitchFamily="34" charset="0"/>
                <a:sym typeface="Symbol" pitchFamily="18" charset="2"/>
              </a:rPr>
              <a:t>B</a:t>
            </a:r>
          </a:p>
          <a:p>
            <a:pPr marL="381000" indent="-381000" eaLnBrk="1" hangingPunct="1">
              <a:lnSpc>
                <a:spcPct val="85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sym typeface="Symbol" pitchFamily="18" charset="2"/>
              </a:rPr>
              <a:t>NIR Bands of Interest for CYRA</a:t>
            </a:r>
          </a:p>
          <a:p>
            <a:pPr marL="800100" lvl="1" indent="-304800" eaLnBrk="1" hangingPunct="1">
              <a:lnSpc>
                <a:spcPct val="85000"/>
              </a:lnSpc>
              <a:spcBef>
                <a:spcPct val="20000"/>
              </a:spcBef>
              <a:buClr>
                <a:schemeClr val="accent2"/>
              </a:buClr>
              <a:buFont typeface="Wingdings" pitchFamily="2" charset="2"/>
              <a:buChar char="v"/>
            </a:pPr>
            <a:r>
              <a:rPr lang="en-US" altLang="zh-CN" sz="1500" b="0" i="1">
                <a:solidFill>
                  <a:srgbClr val="000066"/>
                </a:solidFill>
                <a:cs typeface="Times New Roman" pitchFamily="18" charset="0"/>
              </a:rPr>
              <a:t>TiI 2.231 </a:t>
            </a:r>
            <a:r>
              <a:rPr lang="en-US" altLang="zh-CN" sz="1500" b="0" i="1">
                <a:solidFill>
                  <a:srgbClr val="000066"/>
                </a:solidFill>
                <a:cs typeface="Times New Roman" pitchFamily="18" charset="0"/>
                <a:sym typeface="Symbol" pitchFamily="18" charset="2"/>
              </a:rPr>
              <a:t>m, </a:t>
            </a:r>
            <a:r>
              <a:rPr lang="el-GR" sz="1500" b="0" i="1">
                <a:solidFill>
                  <a:srgbClr val="000066"/>
                </a:solidFill>
                <a:cs typeface="Times New Roman" pitchFamily="18" charset="0"/>
                <a:sym typeface="Symbol" pitchFamily="18" charset="2"/>
              </a:rPr>
              <a:t>λ</a:t>
            </a:r>
            <a:r>
              <a:rPr lang="en-US" altLang="zh-CN" sz="1500" b="0" i="1">
                <a:solidFill>
                  <a:srgbClr val="000066"/>
                </a:solidFill>
                <a:cs typeface="Times New Roman" pitchFamily="18" charset="0"/>
                <a:sym typeface="Symbol" pitchFamily="18" charset="2"/>
              </a:rPr>
              <a:t>geff = 5578, photosphere</a:t>
            </a:r>
            <a:endParaRPr lang="en-US" altLang="zh-CN" sz="1500" b="0" i="1">
              <a:solidFill>
                <a:srgbClr val="000066"/>
              </a:solidFill>
              <a:cs typeface="Times New Roman" pitchFamily="18" charset="0"/>
            </a:endParaRPr>
          </a:p>
          <a:p>
            <a:pPr marL="800100" lvl="1" indent="-304800" eaLnBrk="1" hangingPunct="1">
              <a:lnSpc>
                <a:spcPct val="85000"/>
              </a:lnSpc>
              <a:spcBef>
                <a:spcPct val="20000"/>
              </a:spcBef>
              <a:buClr>
                <a:schemeClr val="accent2"/>
              </a:buClr>
              <a:buFont typeface="Wingdings" pitchFamily="2" charset="2"/>
              <a:buChar char="v"/>
            </a:pPr>
            <a:r>
              <a:rPr lang="en-US" altLang="zh-CN" sz="1500" b="0" i="1">
                <a:solidFill>
                  <a:srgbClr val="000066"/>
                </a:solidFill>
                <a:cs typeface="Times New Roman" pitchFamily="18" charset="0"/>
              </a:rPr>
              <a:t>FeI 4.064</a:t>
            </a:r>
            <a:r>
              <a:rPr lang="en-US" altLang="zh-CN" sz="1500" b="0" i="1">
                <a:solidFill>
                  <a:srgbClr val="000066"/>
                </a:solidFill>
                <a:cs typeface="Times New Roman" pitchFamily="18" charset="0"/>
                <a:sym typeface="Symbol" pitchFamily="18" charset="2"/>
              </a:rPr>
              <a:t>m, </a:t>
            </a:r>
            <a:r>
              <a:rPr lang="el-GR" sz="1500" b="0" i="1">
                <a:solidFill>
                  <a:srgbClr val="000066"/>
                </a:solidFill>
                <a:cs typeface="Times New Roman" pitchFamily="18" charset="0"/>
                <a:sym typeface="Symbol" pitchFamily="18" charset="2"/>
              </a:rPr>
              <a:t>λ</a:t>
            </a:r>
            <a:r>
              <a:rPr lang="en-US" altLang="zh-CN" sz="1500" b="0" i="1">
                <a:solidFill>
                  <a:srgbClr val="000066"/>
                </a:solidFill>
                <a:cs typeface="Times New Roman" pitchFamily="18" charset="0"/>
                <a:sym typeface="Symbol" pitchFamily="18" charset="2"/>
              </a:rPr>
              <a:t>geff = 5080, photosphere</a:t>
            </a:r>
            <a:endParaRPr lang="en-US" altLang="zh-CN" sz="1500" b="0" i="1">
              <a:solidFill>
                <a:srgbClr val="000066"/>
              </a:solidFill>
              <a:cs typeface="Times New Roman" pitchFamily="18" charset="0"/>
            </a:endParaRPr>
          </a:p>
          <a:p>
            <a:pPr marL="800100" lvl="1" indent="-304800" eaLnBrk="1" hangingPunct="1">
              <a:lnSpc>
                <a:spcPct val="85000"/>
              </a:lnSpc>
              <a:spcBef>
                <a:spcPct val="20000"/>
              </a:spcBef>
              <a:buClr>
                <a:schemeClr val="accent2"/>
              </a:buClr>
              <a:buFont typeface="Wingdings" pitchFamily="2" charset="2"/>
              <a:buChar char="v"/>
            </a:pPr>
            <a:r>
              <a:rPr lang="en-US" altLang="zh-CN" sz="1500" b="0" i="1">
                <a:solidFill>
                  <a:srgbClr val="000066"/>
                </a:solidFill>
                <a:cs typeface="Times New Roman" pitchFamily="18" charset="0"/>
              </a:rPr>
              <a:t>SiI 4.143 </a:t>
            </a:r>
            <a:r>
              <a:rPr lang="en-US" altLang="zh-CN" sz="1500" b="0" i="1">
                <a:solidFill>
                  <a:srgbClr val="000066"/>
                </a:solidFill>
                <a:cs typeface="Times New Roman" pitchFamily="18" charset="0"/>
                <a:sym typeface="Symbol" pitchFamily="18" charset="2"/>
              </a:rPr>
              <a:t>m, </a:t>
            </a:r>
            <a:r>
              <a:rPr lang="el-GR" sz="1500" b="0" i="1">
                <a:solidFill>
                  <a:srgbClr val="000066"/>
                </a:solidFill>
                <a:cs typeface="Times New Roman" pitchFamily="18" charset="0"/>
                <a:sym typeface="Symbol" pitchFamily="18" charset="2"/>
              </a:rPr>
              <a:t>λ</a:t>
            </a:r>
            <a:r>
              <a:rPr lang="en-US" altLang="zh-CN" sz="1500" b="0" i="1">
                <a:solidFill>
                  <a:srgbClr val="000066"/>
                </a:solidFill>
                <a:cs typeface="Times New Roman" pitchFamily="18" charset="0"/>
                <a:sym typeface="Symbol" pitchFamily="18" charset="2"/>
              </a:rPr>
              <a:t>geff = 9321, photosphere</a:t>
            </a:r>
          </a:p>
          <a:p>
            <a:pPr marL="800100" lvl="1" indent="-304800" eaLnBrk="1" hangingPunct="1">
              <a:lnSpc>
                <a:spcPct val="85000"/>
              </a:lnSpc>
              <a:spcBef>
                <a:spcPct val="20000"/>
              </a:spcBef>
              <a:buClr>
                <a:schemeClr val="accent2"/>
              </a:buClr>
              <a:buFont typeface="Wingdings" pitchFamily="2" charset="2"/>
              <a:buChar char="v"/>
            </a:pPr>
            <a:r>
              <a:rPr lang="en-US" altLang="zh-CN" sz="1500" b="0" i="1">
                <a:solidFill>
                  <a:srgbClr val="000066"/>
                </a:solidFill>
                <a:cs typeface="Times New Roman" pitchFamily="18" charset="0"/>
              </a:rPr>
              <a:t>CaI 3.697 </a:t>
            </a:r>
            <a:r>
              <a:rPr lang="en-US" altLang="zh-CN" sz="1500" b="0" i="1">
                <a:solidFill>
                  <a:srgbClr val="000066"/>
                </a:solidFill>
                <a:cs typeface="Times New Roman" pitchFamily="18" charset="0"/>
                <a:sym typeface="Symbol" pitchFamily="18" charset="2"/>
              </a:rPr>
              <a:t>m, </a:t>
            </a:r>
            <a:r>
              <a:rPr lang="el-GR" sz="1500" b="0" i="1">
                <a:solidFill>
                  <a:srgbClr val="000066"/>
                </a:solidFill>
                <a:cs typeface="Times New Roman" pitchFamily="18" charset="0"/>
                <a:sym typeface="Symbol" pitchFamily="18" charset="2"/>
              </a:rPr>
              <a:t>λ</a:t>
            </a:r>
            <a:r>
              <a:rPr lang="en-US" altLang="zh-CN" sz="1500" b="0" i="1">
                <a:solidFill>
                  <a:srgbClr val="000066"/>
                </a:solidFill>
                <a:cs typeface="Times New Roman" pitchFamily="18" charset="0"/>
                <a:sym typeface="Symbol" pitchFamily="18" charset="2"/>
              </a:rPr>
              <a:t>geff = 4067, chromosphere</a:t>
            </a:r>
          </a:p>
          <a:p>
            <a:pPr marL="800100" lvl="1" indent="-304800" eaLnBrk="1" hangingPunct="1">
              <a:lnSpc>
                <a:spcPct val="85000"/>
              </a:lnSpc>
              <a:spcBef>
                <a:spcPct val="20000"/>
              </a:spcBef>
              <a:buClr>
                <a:schemeClr val="accent2"/>
              </a:buClr>
              <a:buFont typeface="Wingdings" pitchFamily="2" charset="2"/>
              <a:buChar char="v"/>
            </a:pPr>
            <a:r>
              <a:rPr lang="en-US" altLang="zh-CN" sz="1500" b="0" i="1">
                <a:solidFill>
                  <a:srgbClr val="000066"/>
                </a:solidFill>
                <a:cs typeface="Times New Roman" pitchFamily="18" charset="0"/>
              </a:rPr>
              <a:t>MgI 3.682 </a:t>
            </a:r>
            <a:r>
              <a:rPr lang="en-US" altLang="zh-CN" sz="1500" b="0" i="1">
                <a:solidFill>
                  <a:srgbClr val="000066"/>
                </a:solidFill>
                <a:cs typeface="Times New Roman" pitchFamily="18" charset="0"/>
                <a:sym typeface="Symbol" pitchFamily="18" charset="2"/>
              </a:rPr>
              <a:t>m, </a:t>
            </a:r>
            <a:r>
              <a:rPr lang="el-GR" sz="1500" b="0" i="1">
                <a:solidFill>
                  <a:srgbClr val="000066"/>
                </a:solidFill>
                <a:cs typeface="Times New Roman" pitchFamily="18" charset="0"/>
                <a:sym typeface="Symbol" pitchFamily="18" charset="2"/>
              </a:rPr>
              <a:t>λ</a:t>
            </a:r>
            <a:r>
              <a:rPr lang="en-US" altLang="zh-CN" sz="1500" b="0" i="1">
                <a:solidFill>
                  <a:srgbClr val="000066"/>
                </a:solidFill>
                <a:cs typeface="Times New Roman" pitchFamily="18" charset="0"/>
                <a:sym typeface="Symbol" pitchFamily="18" charset="2"/>
              </a:rPr>
              <a:t>geff = 4307, chromosphere</a:t>
            </a:r>
          </a:p>
          <a:p>
            <a:pPr marL="800100" lvl="1" indent="-304800" eaLnBrk="1" hangingPunct="1">
              <a:lnSpc>
                <a:spcPct val="85000"/>
              </a:lnSpc>
              <a:spcBef>
                <a:spcPct val="20000"/>
              </a:spcBef>
              <a:buClr>
                <a:schemeClr val="accent2"/>
              </a:buClr>
              <a:buFont typeface="Wingdings" pitchFamily="2" charset="2"/>
              <a:buChar char="v"/>
            </a:pPr>
            <a:r>
              <a:rPr lang="en-US" altLang="zh-CN" sz="1500" b="0" i="1">
                <a:solidFill>
                  <a:srgbClr val="000066"/>
                </a:solidFill>
                <a:cs typeface="Times New Roman" pitchFamily="18" charset="0"/>
                <a:sym typeface="Symbol" pitchFamily="18" charset="2"/>
              </a:rPr>
              <a:t>CO  4.6 molecular band, chromosphere</a:t>
            </a:r>
          </a:p>
          <a:p>
            <a:pPr marL="381000" indent="-381000" eaLnBrk="1" hangingPunct="1">
              <a:lnSpc>
                <a:spcPct val="85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sym typeface="Symbol" pitchFamily="18" charset="2"/>
              </a:rPr>
              <a:t>High spatial resolution, high cadence  spectrometry and polarimetry</a:t>
            </a:r>
            <a:endParaRPr lang="en-US" altLang="zh-CN" sz="1800" b="0" i="1">
              <a:solidFill>
                <a:srgbClr val="000066"/>
              </a:solidFill>
              <a:latin typeface="Tahoma" pitchFamily="34" charset="0"/>
              <a:cs typeface="Tahoma" pitchFamily="34" charset="0"/>
              <a:sym typeface="Symbol" pitchFamily="18" charset="2"/>
            </a:endParaRPr>
          </a:p>
        </p:txBody>
      </p:sp>
      <p:pic>
        <p:nvPicPr>
          <p:cNvPr id="353284" name="Picture 5"/>
          <p:cNvPicPr>
            <a:picLocks noChangeAspect="1" noChangeArrowheads="1"/>
          </p:cNvPicPr>
          <p:nvPr/>
        </p:nvPicPr>
        <p:blipFill>
          <a:blip r:embed="rId3" cstate="print"/>
          <a:srcRect/>
          <a:stretch>
            <a:fillRect/>
          </a:stretch>
        </p:blipFill>
        <p:spPr bwMode="auto">
          <a:xfrm>
            <a:off x="4757738" y="1143000"/>
            <a:ext cx="4386262" cy="4781550"/>
          </a:xfrm>
          <a:prstGeom prst="rect">
            <a:avLst/>
          </a:prstGeom>
          <a:noFill/>
          <a:ln w="9525">
            <a:noFill/>
            <a:miter lim="800000"/>
            <a:headEnd/>
            <a:tailEnd/>
          </a:ln>
        </p:spPr>
      </p:pic>
      <p:sp>
        <p:nvSpPr>
          <p:cNvPr id="353285" name="Text Box 6"/>
          <p:cNvSpPr txBox="1">
            <a:spLocks noChangeArrowheads="1"/>
          </p:cNvSpPr>
          <p:nvPr/>
        </p:nvSpPr>
        <p:spPr bwMode="auto">
          <a:xfrm>
            <a:off x="4724400" y="2971800"/>
            <a:ext cx="920750" cy="396875"/>
          </a:xfrm>
          <a:prstGeom prst="rect">
            <a:avLst/>
          </a:prstGeom>
          <a:noFill/>
          <a:ln w="9525">
            <a:noFill/>
            <a:miter lim="800000"/>
            <a:headEnd/>
            <a:tailEnd/>
          </a:ln>
        </p:spPr>
        <p:txBody>
          <a:bodyPr wrap="none">
            <a:spAutoFit/>
          </a:bodyPr>
          <a:lstStyle/>
          <a:p>
            <a:r>
              <a:rPr lang="en-US" altLang="zh-CN">
                <a:solidFill>
                  <a:srgbClr val="FF6600"/>
                </a:solidFill>
              </a:rPr>
              <a:t>CYRA</a:t>
            </a:r>
          </a:p>
        </p:txBody>
      </p:sp>
      <p:sp>
        <p:nvSpPr>
          <p:cNvPr id="353286" name="Line 7"/>
          <p:cNvSpPr>
            <a:spLocks noChangeShapeType="1"/>
          </p:cNvSpPr>
          <p:nvPr/>
        </p:nvSpPr>
        <p:spPr bwMode="auto">
          <a:xfrm>
            <a:off x="5313363" y="3352800"/>
            <a:ext cx="609600" cy="609600"/>
          </a:xfrm>
          <a:prstGeom prst="line">
            <a:avLst/>
          </a:prstGeom>
          <a:noFill/>
          <a:ln w="38100">
            <a:solidFill>
              <a:srgbClr val="FF6600"/>
            </a:solidFill>
            <a:round/>
            <a:headEnd/>
            <a:tailEnd type="triangle" w="med" len="med"/>
          </a:ln>
        </p:spPr>
        <p:txBody>
          <a:bodyPr/>
          <a:lstStyle/>
          <a:p>
            <a:endParaRPr lang="en-US"/>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55330" name="Rectangle 2"/>
          <p:cNvSpPr>
            <a:spLocks noChangeArrowheads="1"/>
          </p:cNvSpPr>
          <p:nvPr/>
        </p:nvSpPr>
        <p:spPr bwMode="auto">
          <a:xfrm>
            <a:off x="-76200" y="152400"/>
            <a:ext cx="86868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Cryogenic IR Spectrograph</a:t>
            </a:r>
          </a:p>
        </p:txBody>
      </p:sp>
      <p:sp>
        <p:nvSpPr>
          <p:cNvPr id="355331" name="Rectangle 3"/>
          <p:cNvSpPr>
            <a:spLocks noChangeArrowheads="1"/>
          </p:cNvSpPr>
          <p:nvPr/>
        </p:nvSpPr>
        <p:spPr bwMode="auto">
          <a:xfrm>
            <a:off x="4114800" y="1089025"/>
            <a:ext cx="4648200" cy="4800600"/>
          </a:xfrm>
          <a:prstGeom prst="rect">
            <a:avLst/>
          </a:prstGeom>
          <a:noFill/>
          <a:ln w="9525">
            <a:noFill/>
            <a:miter lim="800000"/>
            <a:headEnd/>
            <a:tailEnd/>
          </a:ln>
        </p:spPr>
        <p:txBody>
          <a:bodyPr/>
          <a:lstStyle/>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CYRA is the only fully cryogenic NIR solar spectrograph </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Operating Temperature of 77 K to minimize background thermal emission</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Third floor of the BBSO dome</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Spectral range 1.0 to 5.0 </a:t>
            </a:r>
            <a:r>
              <a:rPr lang="en-US" altLang="zh-CN" sz="1800" b="0">
                <a:solidFill>
                  <a:srgbClr val="000066"/>
                </a:solidFill>
                <a:latin typeface="Tahoma" pitchFamily="34" charset="0"/>
                <a:cs typeface="Tahoma" pitchFamily="34" charset="0"/>
                <a:sym typeface="Symbol" pitchFamily="18" charset="2"/>
              </a:rPr>
              <a:t>m</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sym typeface="Symbol" pitchFamily="18" charset="2"/>
              </a:rPr>
              <a:t>Spectral resolving power &gt; 10</a:t>
            </a:r>
            <a:r>
              <a:rPr lang="en-US" altLang="zh-CN" sz="1800" b="0" baseline="30000">
                <a:solidFill>
                  <a:srgbClr val="000066"/>
                </a:solidFill>
                <a:latin typeface="Tahoma" pitchFamily="34" charset="0"/>
                <a:cs typeface="Tahoma" pitchFamily="34" charset="0"/>
                <a:sym typeface="Symbol" pitchFamily="18" charset="2"/>
              </a:rPr>
              <a:t>5</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sym typeface="Symbol" pitchFamily="18" charset="2"/>
              </a:rPr>
              <a:t>Spatial resolution: diffraction-limited for wavelengths &gt; 2 m</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sym typeface="Symbol" pitchFamily="18" charset="2"/>
              </a:rPr>
              <a:t>Temporal modulation 10 Hz with dual beam differential polarimetry</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Field of view: 75"</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Image stabilization: Tip/tilt</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Image rotation compensator and image scanner</a:t>
            </a:r>
          </a:p>
          <a:p>
            <a:pPr marL="381000" indent="-381000" eaLnBrk="1" hangingPunct="1">
              <a:lnSpc>
                <a:spcPct val="9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Context imaging and guiding</a:t>
            </a:r>
          </a:p>
        </p:txBody>
      </p:sp>
      <p:pic>
        <p:nvPicPr>
          <p:cNvPr id="355332" name="Picture 4" descr="F24 Optics v2.jpg"/>
          <p:cNvPicPr>
            <a:picLocks noChangeAspect="1"/>
          </p:cNvPicPr>
          <p:nvPr/>
        </p:nvPicPr>
        <p:blipFill>
          <a:blip r:embed="rId3" cstate="print"/>
          <a:srcRect/>
          <a:stretch>
            <a:fillRect/>
          </a:stretch>
        </p:blipFill>
        <p:spPr bwMode="auto">
          <a:xfrm>
            <a:off x="457200" y="1044575"/>
            <a:ext cx="3505200" cy="2495550"/>
          </a:xfrm>
          <a:prstGeom prst="rect">
            <a:avLst/>
          </a:prstGeom>
          <a:noFill/>
          <a:ln w="9525">
            <a:noFill/>
            <a:miter lim="800000"/>
            <a:headEnd/>
            <a:tailEnd/>
          </a:ln>
        </p:spPr>
      </p:pic>
      <p:pic>
        <p:nvPicPr>
          <p:cNvPr id="355333" name="Picture 5" descr="Cyra-Wenda"/>
          <p:cNvPicPr>
            <a:picLocks noChangeAspect="1" noChangeArrowheads="1"/>
          </p:cNvPicPr>
          <p:nvPr/>
        </p:nvPicPr>
        <p:blipFill>
          <a:blip r:embed="rId4" cstate="print"/>
          <a:srcRect/>
          <a:stretch>
            <a:fillRect/>
          </a:stretch>
        </p:blipFill>
        <p:spPr bwMode="auto">
          <a:xfrm>
            <a:off x="457200" y="3565525"/>
            <a:ext cx="3505200" cy="2473325"/>
          </a:xfrm>
          <a:prstGeom prst="rect">
            <a:avLst/>
          </a:prstGeom>
          <a:noFill/>
        </p:spPr>
      </p:pic>
      <p:pic>
        <p:nvPicPr>
          <p:cNvPr id="355334" name="Picture 6" descr="Cyra-Wenda3"/>
          <p:cNvPicPr>
            <a:picLocks noChangeAspect="1" noChangeArrowheads="1"/>
          </p:cNvPicPr>
          <p:nvPr/>
        </p:nvPicPr>
        <p:blipFill>
          <a:blip r:embed="rId5" cstate="print"/>
          <a:srcRect/>
          <a:stretch>
            <a:fillRect/>
          </a:stretch>
        </p:blipFill>
        <p:spPr bwMode="auto">
          <a:xfrm>
            <a:off x="455613" y="3563938"/>
            <a:ext cx="3509962" cy="2478087"/>
          </a:xfrm>
          <a:prstGeom prst="rect">
            <a:avLst/>
          </a:prstGeom>
          <a:noFill/>
        </p:spPr>
      </p:pic>
      <p:pic>
        <p:nvPicPr>
          <p:cNvPr id="355335" name="Picture 7" descr="Cyra-Wenda2"/>
          <p:cNvPicPr>
            <a:picLocks noChangeAspect="1" noChangeArrowheads="1"/>
          </p:cNvPicPr>
          <p:nvPr/>
        </p:nvPicPr>
        <p:blipFill>
          <a:blip r:embed="rId6" cstate="print"/>
          <a:srcRect/>
          <a:stretch>
            <a:fillRect/>
          </a:stretch>
        </p:blipFill>
        <p:spPr bwMode="auto">
          <a:xfrm>
            <a:off x="455613" y="3563938"/>
            <a:ext cx="3509962" cy="2478087"/>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55334"/>
                                        </p:tgtEl>
                                        <p:attrNameLst>
                                          <p:attrName>style.visibility</p:attrName>
                                        </p:attrNameLst>
                                      </p:cBhvr>
                                      <p:to>
                                        <p:strVal val="visible"/>
                                      </p:to>
                                    </p:set>
                                    <p:animEffect transition="in" filter="checkerboard(across)">
                                      <p:cBhvr>
                                        <p:cTn id="7" dur="500"/>
                                        <p:tgtEl>
                                          <p:spTgt spid="35533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55335"/>
                                        </p:tgtEl>
                                        <p:attrNameLst>
                                          <p:attrName>style.visibility</p:attrName>
                                        </p:attrNameLst>
                                      </p:cBhvr>
                                      <p:to>
                                        <p:strVal val="visible"/>
                                      </p:to>
                                    </p:set>
                                    <p:animEffect transition="in" filter="checkerboard(across)">
                                      <p:cBhvr>
                                        <p:cTn id="12" dur="500"/>
                                        <p:tgtEl>
                                          <p:spTgt spid="3553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6"/>
          <p:cNvSpPr>
            <a:spLocks noChangeArrowheads="1"/>
          </p:cNvSpPr>
          <p:nvPr/>
        </p:nvSpPr>
        <p:spPr bwMode="auto">
          <a:xfrm>
            <a:off x="1524000" y="152400"/>
            <a:ext cx="6019800" cy="914400"/>
          </a:xfrm>
          <a:prstGeom prst="rect">
            <a:avLst/>
          </a:prstGeom>
          <a:noFill/>
          <a:ln w="9525">
            <a:noFill/>
            <a:miter lim="800000"/>
            <a:headEnd/>
            <a:tailEnd/>
          </a:ln>
          <a:effectLst/>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NST Scientific Results</a:t>
            </a:r>
          </a:p>
        </p:txBody>
      </p:sp>
      <p:sp>
        <p:nvSpPr>
          <p:cNvPr id="357380" name="Rectangle 4"/>
          <p:cNvSpPr>
            <a:spLocks noChangeArrowheads="1"/>
          </p:cNvSpPr>
          <p:nvPr/>
        </p:nvSpPr>
        <p:spPr bwMode="auto">
          <a:xfrm>
            <a:off x="152400" y="1066800"/>
            <a:ext cx="8915400" cy="4854575"/>
          </a:xfrm>
          <a:prstGeom prst="rect">
            <a:avLst/>
          </a:prstGeom>
          <a:noFill/>
          <a:ln w="9525" algn="ctr">
            <a:noFill/>
            <a:miter lim="800000"/>
            <a:headEnd/>
            <a:tailEnd/>
          </a:ln>
          <a:effectLst/>
        </p:spPr>
        <p:txBody>
          <a:bodyPr anchor="ctr">
            <a:spAutoFit/>
          </a:bodyPr>
          <a:lstStyle/>
          <a:p>
            <a:pPr>
              <a:buSzPct val="90000"/>
              <a:buFont typeface="Wingdings" pitchFamily="2" charset="2"/>
              <a:buChar char="v"/>
            </a:pPr>
            <a:r>
              <a:rPr lang="en-US" sz="1300" b="0">
                <a:solidFill>
                  <a:srgbClr val="000066"/>
                </a:solidFill>
              </a:rPr>
              <a:t>  </a:t>
            </a:r>
            <a:r>
              <a:rPr lang="en-US" sz="1300">
                <a:solidFill>
                  <a:srgbClr val="000066"/>
                </a:solidFill>
              </a:rPr>
              <a:t>Observation of Ultrafine Channels of Solar Corona Heating</a:t>
            </a:r>
            <a:r>
              <a:rPr lang="en-US" sz="1300" b="0">
                <a:solidFill>
                  <a:srgbClr val="000066"/>
                </a:solidFill>
              </a:rPr>
              <a:t>, </a:t>
            </a:r>
            <a:r>
              <a:rPr lang="en-US" sz="1300" b="0" i="1">
                <a:solidFill>
                  <a:srgbClr val="000066"/>
                </a:solidFill>
              </a:rPr>
              <a:t>2012, Ji, H.S., Cao, W., Goode, P.R.</a:t>
            </a:r>
            <a:r>
              <a:rPr lang="en-US" sz="1300" b="0">
                <a:solidFill>
                  <a:srgbClr val="000066"/>
                </a:solidFill>
              </a:rPr>
              <a:t> </a:t>
            </a:r>
            <a:r>
              <a:rPr lang="en-US" sz="1300">
                <a:solidFill>
                  <a:srgbClr val="000066"/>
                </a:solidFill>
              </a:rPr>
              <a:t>ApJ Lett., 750/1, L25</a:t>
            </a:r>
            <a:r>
              <a:rPr lang="en-US" sz="1300"/>
              <a:t> </a:t>
            </a:r>
          </a:p>
          <a:p>
            <a:pPr>
              <a:buClr>
                <a:srgbClr val="000066"/>
              </a:buClr>
              <a:buSzPct val="90000"/>
              <a:buFont typeface="Wingdings" pitchFamily="2" charset="2"/>
              <a:buChar char="v"/>
            </a:pPr>
            <a:r>
              <a:rPr lang="en-US" sz="1300"/>
              <a:t>  </a:t>
            </a:r>
            <a:r>
              <a:rPr lang="en-US" sz="1300">
                <a:solidFill>
                  <a:srgbClr val="000066"/>
                </a:solidFill>
              </a:rPr>
              <a:t>First Simultaneous Detection of Moving Magnetic Features in Photospheric Intensity and Magnetic Field Data</a:t>
            </a:r>
            <a:r>
              <a:rPr lang="en-US" sz="1300" b="0">
                <a:solidFill>
                  <a:srgbClr val="000066"/>
                </a:solidFill>
              </a:rPr>
              <a:t> </a:t>
            </a:r>
            <a:r>
              <a:rPr lang="en-US" sz="1300" b="0" i="1">
                <a:solidFill>
                  <a:srgbClr val="000066"/>
                </a:solidFill>
              </a:rPr>
              <a:t>2012, Eun-Kyung Lim, Vasyl Yurchyshyn, Philip Goode,  </a:t>
            </a:r>
            <a:r>
              <a:rPr lang="en-US" sz="1300">
                <a:solidFill>
                  <a:srgbClr val="000066"/>
                </a:solidFill>
              </a:rPr>
              <a:t>ApJ, 753, 89</a:t>
            </a:r>
          </a:p>
          <a:p>
            <a:pPr>
              <a:buClr>
                <a:srgbClr val="000066"/>
              </a:buClr>
              <a:buSzPct val="90000"/>
              <a:buFont typeface="Wingdings" pitchFamily="2" charset="2"/>
              <a:buChar char="v"/>
            </a:pPr>
            <a:r>
              <a:rPr lang="en-US" sz="1300" b="0">
                <a:solidFill>
                  <a:srgbClr val="000066"/>
                </a:solidFill>
              </a:rPr>
              <a:t> </a:t>
            </a:r>
            <a:r>
              <a:rPr lang="en-US" sz="1300">
                <a:solidFill>
                  <a:srgbClr val="000066"/>
                </a:solidFill>
              </a:rPr>
              <a:t>Properties of Umbral Dots as Measured from the New Solar Telescope Data and MHD Simulations</a:t>
            </a:r>
            <a:r>
              <a:rPr lang="en-US" sz="1300" b="0">
                <a:solidFill>
                  <a:srgbClr val="000066"/>
                </a:solidFill>
              </a:rPr>
              <a:t>, </a:t>
            </a:r>
            <a:r>
              <a:rPr lang="en-US" sz="1300" b="0" i="1">
                <a:solidFill>
                  <a:srgbClr val="000066"/>
                </a:solidFill>
              </a:rPr>
              <a:t>2012, Kilcik, A., Yurchyshyn, V. B., Rempel, M., Abramenko, V., Kitai, R., Goode, P. R., Cao, W., and Watanabe, H. </a:t>
            </a:r>
            <a:r>
              <a:rPr lang="en-US" sz="1300">
                <a:solidFill>
                  <a:srgbClr val="000066"/>
                </a:solidFill>
              </a:rPr>
              <a:t>ApJ., 745/2, 163</a:t>
            </a:r>
          </a:p>
          <a:p>
            <a:pPr>
              <a:buSzPct val="90000"/>
              <a:buFont typeface="Wingdings" pitchFamily="2" charset="2"/>
              <a:buChar char="v"/>
            </a:pPr>
            <a:r>
              <a:rPr lang="en-US" sz="1300" b="0">
                <a:solidFill>
                  <a:srgbClr val="000066"/>
                </a:solidFill>
              </a:rPr>
              <a:t>  </a:t>
            </a:r>
            <a:r>
              <a:rPr lang="en-US" sz="1300">
                <a:solidFill>
                  <a:srgbClr val="000066"/>
                </a:solidFill>
              </a:rPr>
              <a:t>Turbulent Diffusion in the Photosphere as Derived from Photospheric Bright Point Motion</a:t>
            </a:r>
            <a:r>
              <a:rPr lang="en-US" sz="1300" b="0">
                <a:solidFill>
                  <a:srgbClr val="000066"/>
                </a:solidFill>
              </a:rPr>
              <a:t>, </a:t>
            </a:r>
            <a:r>
              <a:rPr lang="en-US" sz="1300" b="0" i="1">
                <a:solidFill>
                  <a:srgbClr val="000066"/>
                </a:solidFill>
              </a:rPr>
              <a:t>2011, Abramenko, V. I., Carbone, V., Yurchyshyn, V., Goode, P. R., Stein, R. F., Lepreti, F., Capparelli, V., &amp; Vecchio, A. </a:t>
            </a:r>
            <a:r>
              <a:rPr lang="en-US" sz="1300">
                <a:solidFill>
                  <a:srgbClr val="000066"/>
                </a:solidFill>
              </a:rPr>
              <a:t>ApJ., 743/2, 133</a:t>
            </a:r>
          </a:p>
          <a:p>
            <a:pPr>
              <a:buSzPct val="90000"/>
              <a:buFont typeface="Wingdings" pitchFamily="2" charset="2"/>
              <a:buChar char="v"/>
            </a:pPr>
            <a:r>
              <a:rPr lang="en-US" sz="1300" b="0">
                <a:solidFill>
                  <a:srgbClr val="000066"/>
                </a:solidFill>
              </a:rPr>
              <a:t>  </a:t>
            </a:r>
            <a:r>
              <a:rPr lang="en-US" sz="1300">
                <a:solidFill>
                  <a:srgbClr val="000066"/>
                </a:solidFill>
              </a:rPr>
              <a:t>Photospheric Signatures of Granular-scale Flux Emergence and Cancellation at the Penumbral Boundary</a:t>
            </a:r>
            <a:r>
              <a:rPr lang="en-US" sz="1300" b="0">
                <a:solidFill>
                  <a:srgbClr val="000066"/>
                </a:solidFill>
              </a:rPr>
              <a:t>, </a:t>
            </a:r>
            <a:r>
              <a:rPr lang="en-US" sz="1300" b="0" i="1">
                <a:solidFill>
                  <a:srgbClr val="000066"/>
                </a:solidFill>
              </a:rPr>
              <a:t>2011, Eun-Kyung Lim, Vasyl Yurchyshyn, Valentyna Abramenko, Kwangsu Ahn, Wenda Cao, and Philip Goode,</a:t>
            </a:r>
            <a:r>
              <a:rPr lang="en-US" sz="1300" b="0">
                <a:solidFill>
                  <a:srgbClr val="000066"/>
                </a:solidFill>
              </a:rPr>
              <a:t> </a:t>
            </a:r>
            <a:r>
              <a:rPr lang="en-US" sz="1300">
                <a:solidFill>
                  <a:srgbClr val="000066"/>
                </a:solidFill>
              </a:rPr>
              <a:t>ApJ., 740/2, 82</a:t>
            </a:r>
          </a:p>
          <a:p>
            <a:pPr>
              <a:buSzPct val="90000"/>
              <a:buFont typeface="Wingdings" pitchFamily="2" charset="2"/>
              <a:buChar char="v"/>
            </a:pPr>
            <a:r>
              <a:rPr lang="en-US" sz="1300" b="0">
                <a:solidFill>
                  <a:srgbClr val="000066"/>
                </a:solidFill>
              </a:rPr>
              <a:t>  </a:t>
            </a:r>
            <a:r>
              <a:rPr lang="en-US" sz="1300">
                <a:solidFill>
                  <a:srgbClr val="000066"/>
                </a:solidFill>
              </a:rPr>
              <a:t>On the Origin of Intergranular Jets</a:t>
            </a:r>
            <a:r>
              <a:rPr lang="en-US" sz="1300" b="0">
                <a:solidFill>
                  <a:srgbClr val="000066"/>
                </a:solidFill>
              </a:rPr>
              <a:t>, </a:t>
            </a:r>
            <a:r>
              <a:rPr lang="en-US" sz="1300" b="0" i="1">
                <a:solidFill>
                  <a:srgbClr val="000066"/>
                </a:solidFill>
              </a:rPr>
              <a:t>2011, Yurchyshyn, V., Goode, P. R., Abramenko, V. I., &amp; Steiner, O., </a:t>
            </a:r>
            <a:r>
              <a:rPr lang="en-US" sz="1300" b="0">
                <a:solidFill>
                  <a:srgbClr val="000066"/>
                </a:solidFill>
              </a:rPr>
              <a:t>ApJ Lett., 736, L35</a:t>
            </a:r>
          </a:p>
          <a:p>
            <a:pPr>
              <a:buSzPct val="90000"/>
              <a:buFont typeface="Wingdings" pitchFamily="2" charset="2"/>
              <a:buChar char="v"/>
            </a:pPr>
            <a:r>
              <a:rPr lang="en-US" sz="1300" b="0">
                <a:solidFill>
                  <a:srgbClr val="000066"/>
                </a:solidFill>
              </a:rPr>
              <a:t>  </a:t>
            </a:r>
            <a:r>
              <a:rPr lang="en-US" sz="1300">
                <a:solidFill>
                  <a:srgbClr val="000066"/>
                </a:solidFill>
              </a:rPr>
              <a:t>Response of Granulation to Small-scale Bright Features in the Quiet Sun</a:t>
            </a:r>
            <a:r>
              <a:rPr lang="en-US" sz="1300" b="0">
                <a:solidFill>
                  <a:srgbClr val="000066"/>
                </a:solidFill>
              </a:rPr>
              <a:t>, 2011, </a:t>
            </a:r>
            <a:r>
              <a:rPr lang="en-US" sz="1300" b="0" i="1">
                <a:solidFill>
                  <a:srgbClr val="000066"/>
                </a:solidFill>
              </a:rPr>
              <a:t>Andic, A., Chae, J., Goode, P. R., Cao, W., Ahn, K., Yurchyshyn, V., Abramenko, V.,</a:t>
            </a:r>
            <a:r>
              <a:rPr lang="en-US" sz="1300" b="0">
                <a:solidFill>
                  <a:srgbClr val="000066"/>
                </a:solidFill>
              </a:rPr>
              <a:t> </a:t>
            </a:r>
            <a:r>
              <a:rPr lang="en-US" sz="1300">
                <a:solidFill>
                  <a:srgbClr val="000066"/>
                </a:solidFill>
              </a:rPr>
              <a:t>ApJ, 731, 29A</a:t>
            </a:r>
          </a:p>
          <a:p>
            <a:pPr>
              <a:buSzPct val="90000"/>
              <a:buFont typeface="Wingdings" pitchFamily="2" charset="2"/>
              <a:buChar char="v"/>
            </a:pPr>
            <a:r>
              <a:rPr lang="en-US" sz="1300" b="0">
                <a:solidFill>
                  <a:srgbClr val="000066"/>
                </a:solidFill>
              </a:rPr>
              <a:t>  </a:t>
            </a:r>
            <a:r>
              <a:rPr lang="en-US" sz="1300">
                <a:solidFill>
                  <a:srgbClr val="000066"/>
                </a:solidFill>
              </a:rPr>
              <a:t>Statistical Distribution of Size and Lifetime of Bright Points Observed with the New Solar Telescope</a:t>
            </a:r>
            <a:r>
              <a:rPr lang="en-US" sz="1300" b="0">
                <a:solidFill>
                  <a:srgbClr val="000066"/>
                </a:solidFill>
              </a:rPr>
              <a:t>, 2010, </a:t>
            </a:r>
            <a:r>
              <a:rPr lang="en-US" sz="1300" b="0" i="1">
                <a:solidFill>
                  <a:srgbClr val="000066"/>
                </a:solidFill>
              </a:rPr>
              <a:t>V. I. Abramenko, V. B. Yurchyshyn, P.R. Goode, A. Kilcik, </a:t>
            </a:r>
            <a:r>
              <a:rPr lang="en-US" sz="1300">
                <a:solidFill>
                  <a:srgbClr val="000066"/>
                </a:solidFill>
              </a:rPr>
              <a:t>ApJ Lett., 725/1, L101-L105</a:t>
            </a:r>
            <a:r>
              <a:rPr lang="en-US" sz="1300" b="0">
                <a:solidFill>
                  <a:srgbClr val="000066"/>
                </a:solidFill>
              </a:rPr>
              <a:t> </a:t>
            </a:r>
          </a:p>
          <a:p>
            <a:pPr>
              <a:buSzPct val="90000"/>
              <a:buFont typeface="Wingdings" pitchFamily="2" charset="2"/>
              <a:buChar char="v"/>
            </a:pPr>
            <a:r>
              <a:rPr lang="en-US" sz="1300" b="0">
                <a:solidFill>
                  <a:srgbClr val="000066"/>
                </a:solidFill>
              </a:rPr>
              <a:t>  </a:t>
            </a:r>
            <a:r>
              <a:rPr lang="en-US" sz="1300">
                <a:solidFill>
                  <a:srgbClr val="000066"/>
                </a:solidFill>
              </a:rPr>
              <a:t>Chromospheric signatures of small-scale flux emergence as observed with NST and Hinode instruments</a:t>
            </a:r>
            <a:r>
              <a:rPr lang="en-US" sz="1300" b="0">
                <a:solidFill>
                  <a:srgbClr val="000066"/>
                </a:solidFill>
              </a:rPr>
              <a:t>, 2010, </a:t>
            </a:r>
            <a:r>
              <a:rPr lang="en-US" sz="1300" b="0" i="1">
                <a:solidFill>
                  <a:srgbClr val="000066"/>
                </a:solidFill>
              </a:rPr>
              <a:t>V. B. Yurchyshyn, P.R. Goode, V. I. Abramenko, J. Chae, W. Cao, A. Andic, K. Ahn,</a:t>
            </a:r>
            <a:r>
              <a:rPr lang="en-US" sz="1300" b="0">
                <a:solidFill>
                  <a:srgbClr val="000066"/>
                </a:solidFill>
              </a:rPr>
              <a:t> </a:t>
            </a:r>
            <a:r>
              <a:rPr lang="en-US" sz="1300">
                <a:solidFill>
                  <a:srgbClr val="000066"/>
                </a:solidFill>
              </a:rPr>
              <a:t>ApJ, 722/2, 1970-1976</a:t>
            </a:r>
          </a:p>
          <a:p>
            <a:pPr>
              <a:buSzPct val="90000"/>
              <a:buFont typeface="Wingdings" pitchFamily="2" charset="2"/>
              <a:buChar char="v"/>
            </a:pPr>
            <a:r>
              <a:rPr lang="en-US" sz="1300" b="0">
                <a:solidFill>
                  <a:srgbClr val="000066"/>
                </a:solidFill>
              </a:rPr>
              <a:t>  </a:t>
            </a:r>
            <a:r>
              <a:rPr lang="en-US" sz="1300">
                <a:solidFill>
                  <a:srgbClr val="000066"/>
                </a:solidFill>
              </a:rPr>
              <a:t>Evidence of Filament Upflows Originating from Intensity Oscillations on the Solar Surface</a:t>
            </a:r>
            <a:r>
              <a:rPr lang="en-US" sz="1300" b="0">
                <a:solidFill>
                  <a:srgbClr val="000066"/>
                </a:solidFill>
              </a:rPr>
              <a:t>, 2010, </a:t>
            </a:r>
            <a:r>
              <a:rPr lang="en-US" sz="1300" b="0" i="1">
                <a:solidFill>
                  <a:srgbClr val="000066"/>
                </a:solidFill>
              </a:rPr>
              <a:t>W. Cao, Z. Ning, P.R. Goode, V. Yurchychyn, H. Ji,</a:t>
            </a:r>
            <a:r>
              <a:rPr lang="en-US" sz="1300" b="0">
                <a:solidFill>
                  <a:srgbClr val="000066"/>
                </a:solidFill>
              </a:rPr>
              <a:t> </a:t>
            </a:r>
            <a:r>
              <a:rPr lang="en-US" sz="1300">
                <a:solidFill>
                  <a:srgbClr val="000066"/>
                </a:solidFill>
              </a:rPr>
              <a:t>ApJ Lett, 719/1, L95-L98</a:t>
            </a:r>
          </a:p>
          <a:p>
            <a:pPr>
              <a:buSzPct val="90000"/>
              <a:buFont typeface="Wingdings" pitchFamily="2" charset="2"/>
              <a:buChar char="v"/>
            </a:pPr>
            <a:r>
              <a:rPr lang="en-US" sz="1300" b="0">
                <a:solidFill>
                  <a:srgbClr val="000066"/>
                </a:solidFill>
              </a:rPr>
              <a:t>  </a:t>
            </a:r>
            <a:r>
              <a:rPr lang="en-US" sz="1300">
                <a:solidFill>
                  <a:srgbClr val="000066"/>
                </a:solidFill>
              </a:rPr>
              <a:t>Oscillatory Behavior in the Quiet Sun Observed with the NST</a:t>
            </a:r>
            <a:r>
              <a:rPr lang="en-US" sz="1300" b="0">
                <a:solidFill>
                  <a:srgbClr val="000066"/>
                </a:solidFill>
              </a:rPr>
              <a:t>, 2010, </a:t>
            </a:r>
            <a:r>
              <a:rPr lang="en-US" sz="1300" b="0" i="1">
                <a:solidFill>
                  <a:srgbClr val="000066"/>
                </a:solidFill>
              </a:rPr>
              <a:t>A. Andic, P.R. Goode, J. Chae, W. Cao, K. Ahn, V. Yurchyshyn, V. Abramenko, </a:t>
            </a:r>
            <a:r>
              <a:rPr lang="en-US" sz="1300">
                <a:solidFill>
                  <a:srgbClr val="000066"/>
                </a:solidFill>
              </a:rPr>
              <a:t>ApJ Lett, 717, L79-L82</a:t>
            </a:r>
            <a:r>
              <a:rPr lang="en-US" sz="1300" b="0">
                <a:solidFill>
                  <a:srgbClr val="000066"/>
                </a:solidFill>
              </a:rPr>
              <a:t> </a:t>
            </a:r>
          </a:p>
          <a:p>
            <a:pPr>
              <a:buSzPct val="90000"/>
              <a:buFont typeface="Wingdings" pitchFamily="2" charset="2"/>
              <a:buChar char="v"/>
            </a:pPr>
            <a:r>
              <a:rPr lang="en-US" sz="1300" b="0">
                <a:solidFill>
                  <a:srgbClr val="000066"/>
                </a:solidFill>
              </a:rPr>
              <a:t>  </a:t>
            </a:r>
            <a:r>
              <a:rPr lang="en-US" sz="1300">
                <a:solidFill>
                  <a:srgbClr val="000066"/>
                </a:solidFill>
              </a:rPr>
              <a:t>Highest Resolution Observations of the Quietest Sun</a:t>
            </a:r>
            <a:r>
              <a:rPr lang="en-US" sz="1300" b="0">
                <a:solidFill>
                  <a:srgbClr val="000066"/>
                </a:solidFill>
              </a:rPr>
              <a:t>, 2010, </a:t>
            </a:r>
            <a:r>
              <a:rPr lang="en-US" sz="1300" b="0" i="1">
                <a:solidFill>
                  <a:srgbClr val="000066"/>
                </a:solidFill>
              </a:rPr>
              <a:t>P. R. Goode, V. Yurchyshyn, W. Cao, V. Abramenko, A. Andic, K. Ahn, J. Chae,</a:t>
            </a:r>
            <a:r>
              <a:rPr lang="en-US" sz="1300" b="0">
                <a:solidFill>
                  <a:srgbClr val="000066"/>
                </a:solidFill>
              </a:rPr>
              <a:t> </a:t>
            </a:r>
            <a:r>
              <a:rPr lang="en-US" sz="1300">
                <a:solidFill>
                  <a:srgbClr val="000066"/>
                </a:solidFill>
              </a:rPr>
              <a:t>ApJ Lett, 714, L31</a:t>
            </a:r>
          </a:p>
          <a:p>
            <a:pPr>
              <a:buSzPct val="90000"/>
              <a:buFont typeface="Wingdings" pitchFamily="2" charset="2"/>
              <a:buChar char="v"/>
            </a:pPr>
            <a:r>
              <a:rPr lang="en-US" sz="1300" b="0">
                <a:solidFill>
                  <a:srgbClr val="000066"/>
                </a:solidFill>
              </a:rPr>
              <a:t>  </a:t>
            </a:r>
            <a:r>
              <a:rPr lang="en-US" sz="1300">
                <a:solidFill>
                  <a:srgbClr val="000066"/>
                </a:solidFill>
              </a:rPr>
              <a:t>New Solar Telescope Observations of Magnetic Reconnection Occurring in the Chromosphere of the Quiet Sun</a:t>
            </a:r>
            <a:r>
              <a:rPr lang="en-US" sz="1300" b="0">
                <a:solidFill>
                  <a:srgbClr val="000066"/>
                </a:solidFill>
              </a:rPr>
              <a:t>, 2010, </a:t>
            </a:r>
            <a:r>
              <a:rPr lang="en-US" sz="1300" b="0" i="1">
                <a:solidFill>
                  <a:srgbClr val="000066"/>
                </a:solidFill>
              </a:rPr>
              <a:t>J. Chae, P. R. Goode, K. Ahn, V. Yurchyshyn, V. Abramenko, A. Andic, W. Cao, Y. D. Park,</a:t>
            </a:r>
            <a:r>
              <a:rPr lang="en-US" sz="1300" b="0">
                <a:solidFill>
                  <a:srgbClr val="000066"/>
                </a:solidFill>
              </a:rPr>
              <a:t> </a:t>
            </a:r>
            <a:r>
              <a:rPr lang="en-US" sz="1300">
                <a:solidFill>
                  <a:srgbClr val="000066"/>
                </a:solidFill>
              </a:rPr>
              <a:t>ApJ. Lett, 713, L6</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533400" y="2667000"/>
            <a:ext cx="80772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Photosphere in TiO 705.7 nm</a:t>
            </a:r>
          </a:p>
        </p:txBody>
      </p:sp>
      <p:pic>
        <p:nvPicPr>
          <p:cNvPr id="160777" name="nst_tio_2010-08-03_set1.mpg">
            <a:hlinkClick r:id="" action="ppaction://media"/>
          </p:cNvPr>
          <p:cNvPicPr>
            <a:picLocks noRot="1" noChangeAspect="1" noChangeArrowheads="1"/>
          </p:cNvPicPr>
          <p:nvPr>
            <a:videoFile r:link="rId1"/>
          </p:nvPr>
        </p:nvPicPr>
        <p:blipFill>
          <a:blip r:embed="rId4" cstate="print"/>
          <a:srcRect/>
          <a:stretch>
            <a:fillRect/>
          </a:stretch>
        </p:blipFill>
        <p:spPr bwMode="auto">
          <a:xfrm>
            <a:off x="19050" y="0"/>
            <a:ext cx="9105900" cy="690245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60777"/>
                                        </p:tgtEl>
                                        <p:attrNameLst>
                                          <p:attrName>style.visibility</p:attrName>
                                        </p:attrNameLst>
                                      </p:cBhvr>
                                      <p:to>
                                        <p:strVal val="visible"/>
                                      </p:to>
                                    </p:set>
                                    <p:anim calcmode="lin" valueType="num">
                                      <p:cBhvr additive="base">
                                        <p:cTn id="7" dur="3000" fill="hold"/>
                                        <p:tgtEl>
                                          <p:spTgt spid="160777"/>
                                        </p:tgtEl>
                                        <p:attrNameLst>
                                          <p:attrName>ppt_x</p:attrName>
                                        </p:attrNameLst>
                                      </p:cBhvr>
                                      <p:tavLst>
                                        <p:tav tm="0">
                                          <p:val>
                                            <p:strVal val="#ppt_x"/>
                                          </p:val>
                                        </p:tav>
                                        <p:tav tm="100000">
                                          <p:val>
                                            <p:strVal val="#ppt_x"/>
                                          </p:val>
                                        </p:tav>
                                      </p:tavLst>
                                    </p:anim>
                                    <p:anim calcmode="lin" valueType="num">
                                      <p:cBhvr additive="base">
                                        <p:cTn id="8" dur="3000" fill="hold"/>
                                        <p:tgtEl>
                                          <p:spTgt spid="160777"/>
                                        </p:tgtEl>
                                        <p:attrNameLst>
                                          <p:attrName>ppt_y</p:attrName>
                                        </p:attrNameLst>
                                      </p:cBhvr>
                                      <p:tavLst>
                                        <p:tav tm="0">
                                          <p:val>
                                            <p:strVal val="0-#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6600" fill="hold"/>
                                        <p:tgtEl>
                                          <p:spTgt spid="16077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remove" display="0">
                  <p:stCondLst>
                    <p:cond delay="indefinite"/>
                  </p:stCondLst>
                  <p:endCondLst>
                    <p:cond evt="onNext" delay="0">
                      <p:tgtEl>
                        <p:sldTgt/>
                      </p:tgtEl>
                    </p:cond>
                    <p:cond evt="onPrev" delay="0">
                      <p:tgtEl>
                        <p:sldTgt/>
                      </p:tgtEl>
                    </p:cond>
                  </p:endCondLst>
                </p:cTn>
                <p:tgtEl>
                  <p:spTgt spid="16077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2866" name="Picture 4" descr="f2b.eps"/>
          <p:cNvPicPr>
            <a:picLocks noChangeAspect="1"/>
          </p:cNvPicPr>
          <p:nvPr/>
        </p:nvPicPr>
        <p:blipFill>
          <a:blip r:embed="rId4" cstate="print"/>
          <a:srcRect/>
          <a:stretch>
            <a:fillRect/>
          </a:stretch>
        </p:blipFill>
        <p:spPr bwMode="auto">
          <a:xfrm>
            <a:off x="4562475" y="1676400"/>
            <a:ext cx="4576763" cy="2376488"/>
          </a:xfrm>
          <a:prstGeom prst="rect">
            <a:avLst/>
          </a:prstGeom>
          <a:noFill/>
          <a:ln w="9525">
            <a:noFill/>
            <a:miter lim="800000"/>
            <a:headEnd/>
            <a:tailEnd/>
          </a:ln>
        </p:spPr>
      </p:pic>
      <p:sp>
        <p:nvSpPr>
          <p:cNvPr id="14342" name="Rectangle 6"/>
          <p:cNvSpPr>
            <a:spLocks noChangeArrowheads="1"/>
          </p:cNvSpPr>
          <p:nvPr/>
        </p:nvSpPr>
        <p:spPr bwMode="auto">
          <a:xfrm>
            <a:off x="609600" y="219075"/>
            <a:ext cx="8077200" cy="762000"/>
          </a:xfrm>
          <a:prstGeom prst="rect">
            <a:avLst/>
          </a:prstGeom>
          <a:noFill/>
          <a:ln w="9525">
            <a:noFill/>
            <a:miter lim="800000"/>
            <a:headEnd/>
            <a:tailEnd/>
          </a:ln>
          <a:effectLst/>
        </p:spPr>
        <p:txBody>
          <a:bodyPr anchor="ctr"/>
          <a:lstStyle/>
          <a:p>
            <a:pPr algn="ctr" eaLnBrk="1" hangingPunct="1">
              <a:lnSpc>
                <a:spcPct val="125000"/>
              </a:lnSpc>
            </a:pPr>
            <a:r>
              <a:rPr lang="en-US" altLang="zh-CN" sz="3600">
                <a:solidFill>
                  <a:srgbClr val="FF0000"/>
                </a:solidFill>
                <a:effectLst>
                  <a:outerShdw blurRad="38100" dist="38100" dir="2700000" algn="tl">
                    <a:srgbClr val="C0C0C0"/>
                  </a:outerShdw>
                </a:effectLst>
                <a:latin typeface="Tahoma" pitchFamily="34" charset="0"/>
                <a:ea typeface="SimSun" pitchFamily="2" charset="-122"/>
              </a:rPr>
              <a:t>Flux Emergence and Cancellation</a:t>
            </a:r>
          </a:p>
        </p:txBody>
      </p:sp>
      <p:pic>
        <p:nvPicPr>
          <p:cNvPr id="6" name="Picture 5" descr="f2a.eps"/>
          <p:cNvPicPr>
            <a:picLocks noChangeAspect="1"/>
          </p:cNvPicPr>
          <p:nvPr/>
        </p:nvPicPr>
        <p:blipFill>
          <a:blip r:embed="rId5" cstate="print"/>
          <a:srcRect/>
          <a:stretch>
            <a:fillRect/>
          </a:stretch>
        </p:blipFill>
        <p:spPr bwMode="auto">
          <a:xfrm>
            <a:off x="4554538" y="1600200"/>
            <a:ext cx="4589462" cy="2452688"/>
          </a:xfrm>
          <a:prstGeom prst="rect">
            <a:avLst/>
          </a:prstGeom>
          <a:noFill/>
          <a:ln w="9525">
            <a:noFill/>
            <a:miter lim="800000"/>
            <a:headEnd/>
            <a:tailEnd/>
          </a:ln>
        </p:spPr>
      </p:pic>
      <p:pic>
        <p:nvPicPr>
          <p:cNvPr id="292869" name="Picture 5"/>
          <p:cNvPicPr>
            <a:picLocks noChangeAspect="1" noChangeArrowheads="1"/>
          </p:cNvPicPr>
          <p:nvPr/>
        </p:nvPicPr>
        <p:blipFill>
          <a:blip r:embed="rId6" cstate="print"/>
          <a:srcRect/>
          <a:stretch>
            <a:fillRect/>
          </a:stretch>
        </p:blipFill>
        <p:spPr bwMode="auto">
          <a:xfrm>
            <a:off x="1676400" y="5715000"/>
            <a:ext cx="5715000" cy="304800"/>
          </a:xfrm>
          <a:prstGeom prst="rect">
            <a:avLst/>
          </a:prstGeom>
          <a:noFill/>
          <a:ln w="9525" algn="ctr">
            <a:noFill/>
            <a:miter lim="800000"/>
            <a:headEnd/>
            <a:tailEnd/>
          </a:ln>
          <a:effectLst/>
        </p:spPr>
      </p:pic>
      <p:pic>
        <p:nvPicPr>
          <p:cNvPr id="292870" name="TiOev1_NST2.wmv">
            <a:hlinkClick r:id="" action="ppaction://media"/>
          </p:cNvPr>
          <p:cNvPicPr>
            <a:picLocks noGrp="1" noRot="1" noChangeAspect="1" noChangeArrowheads="1"/>
          </p:cNvPicPr>
          <p:nvPr>
            <p:ph/>
            <a:videoFile r:link="rId1"/>
          </p:nvPr>
        </p:nvPicPr>
        <p:blipFill>
          <a:blip r:embed="rId7" cstate="print"/>
          <a:srcRect/>
          <a:stretch>
            <a:fillRect/>
          </a:stretch>
        </p:blipFill>
        <p:spPr>
          <a:xfrm>
            <a:off x="152400" y="1219200"/>
            <a:ext cx="4419600" cy="44196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38" fill="hold"/>
                                        <p:tgtEl>
                                          <p:spTgt spid="292870"/>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92870"/>
                                        </p:tgtEl>
                                      </p:cBhvr>
                                    </p:cmd>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2000"/>
                            </p:stCondLst>
                            <p:childTnLst>
                              <p:par>
                                <p:cTn id="17" presetID="10" presetClass="exit" presetSubtype="0" fill="hold" nodeType="afterEffect">
                                  <p:stCondLst>
                                    <p:cond delay="1000"/>
                                  </p:stCondLst>
                                  <p:childTnLst>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childTnLst>
                          </p:cTn>
                        </p:par>
                        <p:par>
                          <p:cTn id="20" fill="hold">
                            <p:stCondLst>
                              <p:cond delay="5000"/>
                            </p:stCondLst>
                            <p:childTnLst>
                              <p:par>
                                <p:cTn id="21" presetID="10" presetClass="entr" presetSubtype="0" fill="hold" nodeType="afterEffect">
                                  <p:stCondLst>
                                    <p:cond delay="50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childTnLst>
                                </p:cTn>
                              </p:par>
                            </p:childTnLst>
                          </p:cTn>
                        </p:par>
                        <p:par>
                          <p:cTn id="24" fill="hold">
                            <p:stCondLst>
                              <p:cond delay="7500"/>
                            </p:stCondLst>
                            <p:childTnLst>
                              <p:par>
                                <p:cTn id="25" presetID="10" presetClass="exit" presetSubtype="0" fill="hold" nodeType="afterEffect">
                                  <p:stCondLst>
                                    <p:cond delay="0"/>
                                  </p:stCondLst>
                                  <p:childTnLst>
                                    <p:animEffect transition="out" filter="fade">
                                      <p:cBhvr>
                                        <p:cTn id="26" dur="2000"/>
                                        <p:tgtEl>
                                          <p:spTgt spid="6"/>
                                        </p:tgtEl>
                                      </p:cBhvr>
                                    </p:animEffect>
                                    <p:set>
                                      <p:cBhvr>
                                        <p:cTn id="27" dur="1" fill="hold">
                                          <p:stCondLst>
                                            <p:cond delay="1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p:cTn id="28" repeatCount="indefinite" fill="remove" display="0">
                  <p:stCondLst>
                    <p:cond delay="indefinite"/>
                  </p:stCondLst>
                  <p:endCondLst>
                    <p:cond evt="onNext" delay="0">
                      <p:tgtEl>
                        <p:sldTgt/>
                      </p:tgtEl>
                    </p:cond>
                    <p:cond evt="onPrev" delay="0">
                      <p:tgtEl>
                        <p:sldTgt/>
                      </p:tgtEl>
                    </p:cond>
                  </p:endCondLst>
                </p:cTn>
                <p:tgtEl>
                  <p:spTgt spid="292870"/>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6"/>
          <p:cNvSpPr>
            <a:spLocks noChangeArrowheads="1"/>
          </p:cNvSpPr>
          <p:nvPr/>
        </p:nvSpPr>
        <p:spPr bwMode="auto">
          <a:xfrm>
            <a:off x="609600" y="219075"/>
            <a:ext cx="8077200" cy="762000"/>
          </a:xfrm>
          <a:prstGeom prst="rect">
            <a:avLst/>
          </a:prstGeom>
          <a:noFill/>
          <a:ln w="9525">
            <a:noFill/>
            <a:miter lim="800000"/>
            <a:headEnd/>
            <a:tailEnd/>
          </a:ln>
          <a:effectLst/>
        </p:spPr>
        <p:txBody>
          <a:bodyPr anchor="ctr"/>
          <a:lstStyle/>
          <a:p>
            <a:pPr algn="ctr" eaLnBrk="1" hangingPunct="1">
              <a:lnSpc>
                <a:spcPct val="125000"/>
              </a:lnSpc>
            </a:pPr>
            <a:r>
              <a:rPr lang="en-US" altLang="zh-CN" sz="3600">
                <a:solidFill>
                  <a:srgbClr val="FF0000"/>
                </a:solidFill>
                <a:effectLst>
                  <a:outerShdw blurRad="38100" dist="38100" dir="2700000" algn="tl">
                    <a:srgbClr val="C0C0C0"/>
                  </a:outerShdw>
                </a:effectLst>
                <a:latin typeface="Tahoma" pitchFamily="34" charset="0"/>
                <a:ea typeface="SimSun" pitchFamily="2" charset="-122"/>
              </a:rPr>
              <a:t>Granular Scale Jet Discovered</a:t>
            </a:r>
          </a:p>
        </p:txBody>
      </p:sp>
      <p:pic>
        <p:nvPicPr>
          <p:cNvPr id="4" name="nst_tio_ha_20100831.mpg">
            <a:hlinkClick r:id="" action="ppaction://media"/>
          </p:cNvPr>
          <p:cNvPicPr>
            <a:picLocks noGrp="1" noRot="1" noChangeAspect="1"/>
          </p:cNvPicPr>
          <p:nvPr>
            <p:ph sz="half" idx="1"/>
            <a:videoFile r:link="rId1"/>
          </p:nvPr>
        </p:nvPicPr>
        <p:blipFill>
          <a:blip r:embed="rId5" cstate="print"/>
          <a:srcRect/>
          <a:stretch>
            <a:fillRect/>
          </a:stretch>
        </p:blipFill>
        <p:spPr>
          <a:xfrm>
            <a:off x="4695825" y="1295400"/>
            <a:ext cx="4191000" cy="4191000"/>
          </a:xfrm>
          <a:noFill/>
          <a:ln/>
        </p:spPr>
      </p:pic>
      <p:pic>
        <p:nvPicPr>
          <p:cNvPr id="294916" name="Picture 4"/>
          <p:cNvPicPr>
            <a:picLocks noChangeAspect="1" noChangeArrowheads="1"/>
          </p:cNvPicPr>
          <p:nvPr/>
        </p:nvPicPr>
        <p:blipFill>
          <a:blip r:embed="rId6" cstate="print"/>
          <a:srcRect/>
          <a:stretch>
            <a:fillRect/>
          </a:stretch>
        </p:blipFill>
        <p:spPr bwMode="auto">
          <a:xfrm>
            <a:off x="1371600" y="5715000"/>
            <a:ext cx="6134100" cy="285750"/>
          </a:xfrm>
          <a:prstGeom prst="rect">
            <a:avLst/>
          </a:prstGeom>
          <a:noFill/>
          <a:ln w="9525" algn="ctr">
            <a:noFill/>
            <a:miter lim="800000"/>
            <a:headEnd/>
            <a:tailEnd/>
          </a:ln>
          <a:effectLst/>
        </p:spPr>
      </p:pic>
      <p:pic>
        <p:nvPicPr>
          <p:cNvPr id="294917" name="nst_hab100_2010-06-28.mpg">
            <a:hlinkClick r:id="" action="ppaction://media"/>
          </p:cNvPr>
          <p:cNvPicPr>
            <a:picLocks noGrp="1" noRot="1" noChangeAspect="1" noChangeArrowheads="1"/>
          </p:cNvPicPr>
          <p:nvPr>
            <p:ph sz="half" idx="2"/>
            <a:videoFile r:link="rId2"/>
          </p:nvPr>
        </p:nvPicPr>
        <p:blipFill>
          <a:blip r:embed="rId7" cstate="print"/>
          <a:srcRect/>
          <a:stretch>
            <a:fillRect/>
          </a:stretch>
        </p:blipFill>
        <p:spPr>
          <a:xfrm>
            <a:off x="304800" y="1295400"/>
            <a:ext cx="4186238" cy="4186238"/>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294917"/>
                                        </p:tgtEl>
                                      </p:cBhvr>
                                    </p:cmd>
                                  </p:childTnLst>
                                </p:cTn>
                              </p:par>
                              <p:par>
                                <p:cTn id="7" presetID="1" presetClass="mediacall" presetSubtype="0" fill="hold" nodeType="withEffect">
                                  <p:stCondLst>
                                    <p:cond delay="0"/>
                                  </p:stCondLst>
                                  <p:childTnLst>
                                    <p:cmd type="call" cmd="playFrom(0.0)">
                                      <p:cBhvr>
                                        <p:cTn id="8" dur="60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4"/>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4"/>
                                        </p:tgtEl>
                                      </p:cBhvr>
                                    </p:cmd>
                                  </p:childTnLst>
                                </p:cTn>
                              </p:par>
                            </p:childTnLst>
                          </p:cTn>
                        </p:par>
                      </p:childTnLst>
                    </p:cTn>
                  </p:par>
                </p:childTnLst>
              </p:cTn>
              <p:nextCondLst>
                <p:cond evt="onClick" delay="0">
                  <p:tgtEl>
                    <p:spTgt spid="4"/>
                  </p:tgtEl>
                </p:cond>
              </p:nextCondLst>
            </p:seq>
            <p:video>
              <p:cMediaNode>
                <p:cTn id="14" repeatCount="indefinite" fill="hold" display="0">
                  <p:stCondLst>
                    <p:cond delay="indefinite"/>
                  </p:stCondLst>
                  <p:endCondLst>
                    <p:cond evt="onNext" delay="0">
                      <p:tgtEl>
                        <p:sldTgt/>
                      </p:tgtEl>
                    </p:cond>
                    <p:cond evt="onPrev" delay="0">
                      <p:tgtEl>
                        <p:sldTgt/>
                      </p:tgtEl>
                    </p:cond>
                  </p:endCondLst>
                </p:cTn>
                <p:tgtEl>
                  <p:spTgt spid="4"/>
                </p:tgtEl>
              </p:cMediaNode>
            </p:video>
            <p:video>
              <p:cMediaNode>
                <p:cTn id="15" repeatCount="indefinite" fill="remove" display="0">
                  <p:stCondLst>
                    <p:cond delay="indefinite"/>
                  </p:stCondLst>
                  <p:endCondLst>
                    <p:cond evt="onNext" delay="0">
                      <p:tgtEl>
                        <p:sldTgt/>
                      </p:tgtEl>
                    </p:cond>
                    <p:cond evt="onPrev" delay="0">
                      <p:tgtEl>
                        <p:sldTgt/>
                      </p:tgtEl>
                    </p:cond>
                  </p:endCondLst>
                </p:cTn>
                <p:tgtEl>
                  <p:spTgt spid="294917"/>
                </p:tgtEl>
              </p:cMediaNode>
            </p:video>
            <p:seq concurrent="1" nextAc="seek">
              <p:cTn id="16" restart="whenNotActive" fill="hold" evtFilter="cancelBubble" nodeType="interactiveSeq">
                <p:stCondLst>
                  <p:cond evt="onClick" delay="0">
                    <p:tgtEl>
                      <p:spTgt spid="29491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94917"/>
                                        </p:tgtEl>
                                      </p:cBhvr>
                                    </p:cmd>
                                  </p:childTnLst>
                                </p:cTn>
                              </p:par>
                            </p:childTnLst>
                          </p:cTn>
                        </p:par>
                      </p:childTnLst>
                    </p:cTn>
                  </p:par>
                </p:childTnLst>
              </p:cTn>
              <p:nextCondLst>
                <p:cond evt="onClick" delay="0">
                  <p:tgtEl>
                    <p:spTgt spid="29491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2" name="Picture 2"/>
          <p:cNvPicPr>
            <a:picLocks noChangeAspect="1" noChangeArrowheads="1"/>
          </p:cNvPicPr>
          <p:nvPr/>
        </p:nvPicPr>
        <p:blipFill>
          <a:blip r:embed="rId3" cstate="print"/>
          <a:srcRect/>
          <a:stretch>
            <a:fillRect/>
          </a:stretch>
        </p:blipFill>
        <p:spPr bwMode="auto">
          <a:xfrm>
            <a:off x="590550" y="1295400"/>
            <a:ext cx="4113213" cy="4113213"/>
          </a:xfrm>
          <a:prstGeom prst="rect">
            <a:avLst/>
          </a:prstGeom>
          <a:noFill/>
          <a:ln w="9525" algn="ctr">
            <a:noFill/>
            <a:miter lim="800000"/>
            <a:headEnd/>
            <a:tailEnd/>
          </a:ln>
          <a:effectLst/>
        </p:spPr>
      </p:pic>
      <p:sp>
        <p:nvSpPr>
          <p:cNvPr id="14342" name="Rectangle 6"/>
          <p:cNvSpPr>
            <a:spLocks noChangeArrowheads="1"/>
          </p:cNvSpPr>
          <p:nvPr/>
        </p:nvSpPr>
        <p:spPr bwMode="auto">
          <a:xfrm>
            <a:off x="609600" y="219075"/>
            <a:ext cx="8077200" cy="762000"/>
          </a:xfrm>
          <a:prstGeom prst="rect">
            <a:avLst/>
          </a:prstGeom>
          <a:noFill/>
          <a:ln w="9525">
            <a:noFill/>
            <a:miter lim="800000"/>
            <a:headEnd/>
            <a:tailEnd/>
          </a:ln>
          <a:effectLst/>
        </p:spPr>
        <p:txBody>
          <a:bodyPr anchor="ctr"/>
          <a:lstStyle/>
          <a:p>
            <a:pPr algn="ctr" eaLnBrk="1" hangingPunct="1">
              <a:lnSpc>
                <a:spcPct val="125000"/>
              </a:lnSpc>
            </a:pPr>
            <a:r>
              <a:rPr lang="en-US" altLang="zh-CN" sz="3600">
                <a:solidFill>
                  <a:srgbClr val="FF0000"/>
                </a:solidFill>
                <a:effectLst>
                  <a:outerShdw blurRad="38100" dist="38100" dir="2700000" algn="tl">
                    <a:srgbClr val="C0C0C0"/>
                  </a:outerShdw>
                </a:effectLst>
                <a:latin typeface="Tahoma" pitchFamily="34" charset="0"/>
                <a:ea typeface="SimSun" pitchFamily="2" charset="-122"/>
              </a:rPr>
              <a:t>Origin of Intergranular Jets</a:t>
            </a:r>
          </a:p>
        </p:txBody>
      </p:sp>
      <p:pic>
        <p:nvPicPr>
          <p:cNvPr id="296964" name="Picture 4"/>
          <p:cNvPicPr>
            <a:picLocks noChangeAspect="1" noChangeArrowheads="1"/>
          </p:cNvPicPr>
          <p:nvPr/>
        </p:nvPicPr>
        <p:blipFill>
          <a:blip r:embed="rId4" cstate="print"/>
          <a:srcRect/>
          <a:stretch>
            <a:fillRect/>
          </a:stretch>
        </p:blipFill>
        <p:spPr bwMode="auto">
          <a:xfrm>
            <a:off x="609600" y="1143000"/>
            <a:ext cx="4113213" cy="4425950"/>
          </a:xfrm>
          <a:prstGeom prst="rect">
            <a:avLst/>
          </a:prstGeom>
          <a:noFill/>
          <a:ln w="9525" algn="ctr">
            <a:noFill/>
            <a:miter lim="800000"/>
            <a:headEnd/>
            <a:tailEnd/>
          </a:ln>
          <a:effectLst/>
        </p:spPr>
      </p:pic>
      <p:pic>
        <p:nvPicPr>
          <p:cNvPr id="296965" name="Picture 5"/>
          <p:cNvPicPr>
            <a:picLocks noChangeAspect="1" noChangeArrowheads="1"/>
          </p:cNvPicPr>
          <p:nvPr/>
        </p:nvPicPr>
        <p:blipFill>
          <a:blip r:embed="rId5" cstate="print"/>
          <a:srcRect/>
          <a:stretch>
            <a:fillRect/>
          </a:stretch>
        </p:blipFill>
        <p:spPr bwMode="auto">
          <a:xfrm>
            <a:off x="1371600" y="5753100"/>
            <a:ext cx="6438900" cy="266700"/>
          </a:xfrm>
          <a:prstGeom prst="rect">
            <a:avLst/>
          </a:prstGeom>
          <a:noFill/>
          <a:ln w="9525" algn="ctr">
            <a:noFill/>
            <a:miter lim="800000"/>
            <a:headEnd/>
            <a:tailEnd/>
          </a:ln>
          <a:effectLst/>
        </p:spPr>
      </p:pic>
      <p:pic>
        <p:nvPicPr>
          <p:cNvPr id="296966" name="Picture 6"/>
          <p:cNvPicPr>
            <a:picLocks noChangeAspect="1" noChangeArrowheads="1"/>
          </p:cNvPicPr>
          <p:nvPr/>
        </p:nvPicPr>
        <p:blipFill>
          <a:blip r:embed="rId6" cstate="print"/>
          <a:srcRect/>
          <a:stretch>
            <a:fillRect/>
          </a:stretch>
        </p:blipFill>
        <p:spPr bwMode="auto">
          <a:xfrm>
            <a:off x="4800600" y="1600200"/>
            <a:ext cx="3705225" cy="3600450"/>
          </a:xfrm>
          <a:prstGeom prst="rect">
            <a:avLst/>
          </a:prstGeom>
          <a:noFill/>
          <a:ln w="9525" algn="ctr">
            <a:no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box(in)">
                                      <p:cBhvr>
                                        <p:cTn id="7" dur="500"/>
                                        <p:tgtEl>
                                          <p:spTgt spid="2969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3"/>
          <p:cNvPicPr>
            <a:picLocks noChangeAspect="1"/>
          </p:cNvPicPr>
          <p:nvPr/>
        </p:nvPicPr>
        <p:blipFill>
          <a:blip r:embed="rId2" cstate="print"/>
          <a:srcRect/>
          <a:stretch>
            <a:fillRect/>
          </a:stretch>
        </p:blipFill>
        <p:spPr bwMode="auto">
          <a:xfrm>
            <a:off x="158750" y="1219200"/>
            <a:ext cx="4343400" cy="4343400"/>
          </a:xfrm>
          <a:prstGeom prst="rect">
            <a:avLst/>
          </a:prstGeom>
          <a:noFill/>
          <a:ln w="9525">
            <a:noFill/>
            <a:miter lim="800000"/>
            <a:headEnd/>
            <a:tailEnd/>
          </a:ln>
        </p:spPr>
      </p:pic>
      <p:pic>
        <p:nvPicPr>
          <p:cNvPr id="299011" name="Picture 4"/>
          <p:cNvPicPr>
            <a:picLocks noChangeAspect="1"/>
          </p:cNvPicPr>
          <p:nvPr/>
        </p:nvPicPr>
        <p:blipFill>
          <a:blip r:embed="rId3" cstate="print"/>
          <a:srcRect/>
          <a:stretch>
            <a:fillRect/>
          </a:stretch>
        </p:blipFill>
        <p:spPr bwMode="auto">
          <a:xfrm>
            <a:off x="4648200" y="1219200"/>
            <a:ext cx="4337050" cy="4343400"/>
          </a:xfrm>
          <a:prstGeom prst="rect">
            <a:avLst/>
          </a:prstGeom>
          <a:noFill/>
          <a:ln w="9525">
            <a:noFill/>
            <a:miter lim="800000"/>
            <a:headEnd/>
            <a:tailEnd/>
          </a:ln>
        </p:spPr>
      </p:pic>
      <p:pic>
        <p:nvPicPr>
          <p:cNvPr id="299012" name="Picture 4"/>
          <p:cNvPicPr>
            <a:picLocks noChangeAspect="1" noChangeArrowheads="1"/>
          </p:cNvPicPr>
          <p:nvPr/>
        </p:nvPicPr>
        <p:blipFill>
          <a:blip r:embed="rId4" cstate="print"/>
          <a:srcRect/>
          <a:stretch>
            <a:fillRect/>
          </a:stretch>
        </p:blipFill>
        <p:spPr bwMode="auto">
          <a:xfrm>
            <a:off x="1676400" y="5753100"/>
            <a:ext cx="5848350" cy="266700"/>
          </a:xfrm>
          <a:prstGeom prst="rect">
            <a:avLst/>
          </a:prstGeom>
          <a:noFill/>
          <a:ln w="9525" algn="ctr">
            <a:noFill/>
            <a:miter lim="800000"/>
            <a:headEnd/>
            <a:tailEnd/>
          </a:ln>
          <a:effectLst/>
        </p:spPr>
      </p:pic>
      <p:sp>
        <p:nvSpPr>
          <p:cNvPr id="14342" name="Rectangle 6"/>
          <p:cNvSpPr>
            <a:spLocks noChangeArrowheads="1"/>
          </p:cNvSpPr>
          <p:nvPr/>
        </p:nvSpPr>
        <p:spPr bwMode="auto">
          <a:xfrm>
            <a:off x="447675" y="219075"/>
            <a:ext cx="8305800" cy="762000"/>
          </a:xfrm>
          <a:prstGeom prst="rect">
            <a:avLst/>
          </a:prstGeom>
          <a:noFill/>
          <a:ln w="9525">
            <a:noFill/>
            <a:miter lim="800000"/>
            <a:headEnd/>
            <a:tailEnd/>
          </a:ln>
          <a:effectLst/>
        </p:spPr>
        <p:txBody>
          <a:bodyPr anchor="ctr"/>
          <a:lstStyle/>
          <a:p>
            <a:pPr algn="ctr" eaLnBrk="1" hangingPunct="1">
              <a:lnSpc>
                <a:spcPct val="125000"/>
              </a:lnSpc>
            </a:pPr>
            <a:r>
              <a:rPr lang="en-US" altLang="zh-CN" sz="3600">
                <a:solidFill>
                  <a:srgbClr val="FF0000"/>
                </a:solidFill>
                <a:effectLst>
                  <a:outerShdw blurRad="38100" dist="38100" dir="2700000" algn="tl">
                    <a:srgbClr val="C0C0C0"/>
                  </a:outerShdw>
                </a:effectLst>
                <a:latin typeface="Tahoma" pitchFamily="34" charset="0"/>
                <a:ea typeface="SimSun" pitchFamily="2" charset="-122"/>
              </a:rPr>
              <a:t>Sunspot &amp; UDs: Real vs Simulated</a:t>
            </a:r>
          </a:p>
        </p:txBody>
      </p:sp>
      <p:sp>
        <p:nvSpPr>
          <p:cNvPr id="299014" name="Text Box 6"/>
          <p:cNvSpPr txBox="1">
            <a:spLocks noChangeArrowheads="1"/>
          </p:cNvSpPr>
          <p:nvPr/>
        </p:nvSpPr>
        <p:spPr bwMode="auto">
          <a:xfrm>
            <a:off x="7800975" y="5167313"/>
            <a:ext cx="1195388" cy="336550"/>
          </a:xfrm>
          <a:prstGeom prst="rect">
            <a:avLst/>
          </a:prstGeom>
          <a:noFill/>
          <a:ln w="9525" algn="ctr">
            <a:noFill/>
            <a:miter lim="800000"/>
            <a:headEnd/>
            <a:tailEnd/>
          </a:ln>
          <a:effectLst/>
        </p:spPr>
        <p:txBody>
          <a:bodyPr wrap="none">
            <a:spAutoFit/>
          </a:bodyPr>
          <a:lstStyle/>
          <a:p>
            <a:r>
              <a:rPr lang="en-US" sz="1600">
                <a:solidFill>
                  <a:schemeClr val="tx1"/>
                </a:solidFill>
              </a:rPr>
              <a:t>Rempel, M.</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6"/>
          <p:cNvSpPr>
            <a:spLocks noChangeArrowheads="1"/>
          </p:cNvSpPr>
          <p:nvPr/>
        </p:nvSpPr>
        <p:spPr bwMode="auto">
          <a:xfrm>
            <a:off x="381000" y="152400"/>
            <a:ext cx="8305800" cy="762000"/>
          </a:xfrm>
          <a:prstGeom prst="rect">
            <a:avLst/>
          </a:prstGeom>
          <a:noFill/>
          <a:ln w="9525">
            <a:noFill/>
            <a:miter lim="800000"/>
            <a:headEnd/>
            <a:tailEnd/>
          </a:ln>
          <a:effectLst/>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He I 1083 nm Ultrafine Loops</a:t>
            </a:r>
          </a:p>
        </p:txBody>
      </p:sp>
      <p:pic>
        <p:nvPicPr>
          <p:cNvPr id="300035" name="Picture 3"/>
          <p:cNvPicPr>
            <a:picLocks noChangeAspect="1" noChangeArrowheads="1"/>
          </p:cNvPicPr>
          <p:nvPr/>
        </p:nvPicPr>
        <p:blipFill>
          <a:blip r:embed="rId4" cstate="print"/>
          <a:srcRect/>
          <a:stretch>
            <a:fillRect/>
          </a:stretch>
        </p:blipFill>
        <p:spPr bwMode="auto">
          <a:xfrm>
            <a:off x="1447800" y="5734050"/>
            <a:ext cx="6191250" cy="285750"/>
          </a:xfrm>
          <a:prstGeom prst="rect">
            <a:avLst/>
          </a:prstGeom>
          <a:noFill/>
          <a:ln w="9525" algn="ctr">
            <a:noFill/>
            <a:miter lim="800000"/>
            <a:headEnd/>
            <a:tailEnd/>
          </a:ln>
          <a:effectLst/>
        </p:spPr>
      </p:pic>
      <p:pic>
        <p:nvPicPr>
          <p:cNvPr id="300036" name="He_obs.avi">
            <a:hlinkClick r:id="" action="ppaction://media"/>
          </p:cNvPr>
          <p:cNvPicPr>
            <a:picLocks noRot="1" noChangeAspect="1" noChangeArrowheads="1"/>
          </p:cNvPicPr>
          <p:nvPr>
            <a:videoFile r:link="rId1"/>
          </p:nvPr>
        </p:nvPicPr>
        <p:blipFill>
          <a:blip r:embed="rId5" cstate="print"/>
          <a:srcRect/>
          <a:stretch>
            <a:fillRect/>
          </a:stretch>
        </p:blipFill>
        <p:spPr bwMode="auto">
          <a:xfrm>
            <a:off x="2286000" y="914400"/>
            <a:ext cx="4800600" cy="48006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20" fill="hold"/>
                                        <p:tgtEl>
                                          <p:spTgt spid="3000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repeatCount="indefinite" fill="remove" display="0">
                  <p:stCondLst>
                    <p:cond delay="indefinite"/>
                  </p:stCondLst>
                  <p:endCondLst>
                    <p:cond evt="onNext" delay="0">
                      <p:tgtEl>
                        <p:sldTgt/>
                      </p:tgtEl>
                    </p:cond>
                    <p:cond evt="onPrev" delay="0">
                      <p:tgtEl>
                        <p:sldTgt/>
                      </p:tgtEl>
                    </p:cond>
                  </p:endCondLst>
                </p:cTn>
                <p:tgtEl>
                  <p:spTgt spid="300036"/>
                </p:tgtEl>
              </p:cMediaNode>
            </p:video>
            <p:seq concurrent="1" nextAc="seek">
              <p:cTn id="8" restart="whenNotActive" fill="hold" evtFilter="cancelBubble" nodeType="interactiveSeq">
                <p:stCondLst>
                  <p:cond evt="onClick" delay="0">
                    <p:tgtEl>
                      <p:spTgt spid="3000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00036"/>
                                        </p:tgtEl>
                                      </p:cBhvr>
                                    </p:cmd>
                                  </p:childTnLst>
                                </p:cTn>
                              </p:par>
                            </p:childTnLst>
                          </p:cTn>
                        </p:par>
                      </p:childTnLst>
                    </p:cTn>
                  </p:par>
                </p:childTnLst>
              </p:cTn>
              <p:nextCondLst>
                <p:cond evt="onClick" delay="0">
                  <p:tgtEl>
                    <p:spTgt spid="300036"/>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ChangeArrowheads="1"/>
          </p:cNvSpPr>
          <p:nvPr/>
        </p:nvSpPr>
        <p:spPr bwMode="auto">
          <a:xfrm>
            <a:off x="533400" y="304800"/>
            <a:ext cx="8077200" cy="685800"/>
          </a:xfrm>
          <a:prstGeom prst="rect">
            <a:avLst/>
          </a:prstGeom>
          <a:noFill/>
          <a:ln w="9525">
            <a:noFill/>
            <a:miter lim="800000"/>
            <a:headEnd/>
            <a:tailEnd/>
          </a:ln>
          <a:effectLst/>
        </p:spPr>
        <p:txBody>
          <a:bodyPr anchor="ctr"/>
          <a:lstStyle/>
          <a:p>
            <a:pPr algn="ctr">
              <a:lnSpc>
                <a:spcPct val="125000"/>
              </a:lnSpc>
            </a:pPr>
            <a:r>
              <a:rPr lang="en-US" altLang="zh-CN" sz="3200">
                <a:solidFill>
                  <a:srgbClr val="FF0000"/>
                </a:solidFill>
                <a:latin typeface="Tahoma" pitchFamily="34" charset="0"/>
                <a:ea typeface="SimSun" pitchFamily="2" charset="-122"/>
              </a:rPr>
              <a:t>Ultrafine Loops and Ejections</a:t>
            </a:r>
          </a:p>
        </p:txBody>
      </p:sp>
      <p:pic>
        <p:nvPicPr>
          <p:cNvPr id="302083" name="Picture 3" descr="fig1"/>
          <p:cNvPicPr>
            <a:picLocks noChangeAspect="1" noChangeArrowheads="1"/>
          </p:cNvPicPr>
          <p:nvPr/>
        </p:nvPicPr>
        <p:blipFill>
          <a:blip r:embed="rId4" cstate="print"/>
          <a:srcRect/>
          <a:stretch>
            <a:fillRect/>
          </a:stretch>
        </p:blipFill>
        <p:spPr bwMode="auto">
          <a:xfrm>
            <a:off x="914400" y="990600"/>
            <a:ext cx="7315200" cy="4979988"/>
          </a:xfrm>
          <a:prstGeom prst="rect">
            <a:avLst/>
          </a:prstGeom>
          <a:noFill/>
        </p:spPr>
      </p:pic>
      <p:sp>
        <p:nvSpPr>
          <p:cNvPr id="302084" name="Text Box 4"/>
          <p:cNvSpPr txBox="1">
            <a:spLocks noChangeArrowheads="1"/>
          </p:cNvSpPr>
          <p:nvPr/>
        </p:nvSpPr>
        <p:spPr bwMode="auto">
          <a:xfrm>
            <a:off x="7162800" y="1254125"/>
            <a:ext cx="1071563" cy="274638"/>
          </a:xfrm>
          <a:prstGeom prst="rect">
            <a:avLst/>
          </a:prstGeom>
          <a:noFill/>
          <a:ln w="9525">
            <a:noFill/>
            <a:miter lim="800000"/>
            <a:headEnd/>
            <a:tailEnd/>
          </a:ln>
          <a:effectLst/>
        </p:spPr>
        <p:txBody>
          <a:bodyPr wrap="none">
            <a:spAutoFit/>
          </a:bodyPr>
          <a:lstStyle/>
          <a:p>
            <a:r>
              <a:rPr lang="en-US" sz="1200" i="1">
                <a:solidFill>
                  <a:schemeClr val="bg1"/>
                </a:solidFill>
                <a:latin typeface="Arial" charset="0"/>
              </a:rPr>
              <a:t>He I 10830 </a:t>
            </a:r>
            <a:r>
              <a:rPr lang="en-US" sz="1200" i="1">
                <a:solidFill>
                  <a:schemeClr val="bg1"/>
                </a:solidFill>
                <a:cs typeface="Times New Roman" pitchFamily="18" charset="0"/>
              </a:rPr>
              <a:t>Å</a:t>
            </a:r>
          </a:p>
        </p:txBody>
      </p:sp>
      <p:sp>
        <p:nvSpPr>
          <p:cNvPr id="302085" name="Text Box 5"/>
          <p:cNvSpPr txBox="1">
            <a:spLocks noChangeArrowheads="1"/>
          </p:cNvSpPr>
          <p:nvPr/>
        </p:nvSpPr>
        <p:spPr bwMode="auto">
          <a:xfrm>
            <a:off x="890588" y="1182688"/>
            <a:ext cx="904875" cy="214312"/>
          </a:xfrm>
          <a:prstGeom prst="rect">
            <a:avLst/>
          </a:prstGeom>
          <a:noFill/>
          <a:ln w="9525">
            <a:noFill/>
            <a:miter lim="800000"/>
            <a:headEnd/>
            <a:tailEnd/>
          </a:ln>
          <a:effectLst/>
        </p:spPr>
        <p:txBody>
          <a:bodyPr wrap="none">
            <a:spAutoFit/>
          </a:bodyPr>
          <a:lstStyle/>
          <a:p>
            <a:r>
              <a:rPr lang="en-US" sz="800" i="1">
                <a:solidFill>
                  <a:schemeClr val="bg1"/>
                </a:solidFill>
                <a:latin typeface="Arial" charset="0"/>
              </a:rPr>
              <a:t>AIA/SDO 193 </a:t>
            </a:r>
            <a:r>
              <a:rPr lang="en-US" sz="800" i="1">
                <a:solidFill>
                  <a:schemeClr val="bg1"/>
                </a:solidFill>
                <a:cs typeface="Times New Roman" pitchFamily="18" charset="0"/>
              </a:rPr>
              <a:t>Å</a:t>
            </a:r>
          </a:p>
        </p:txBody>
      </p:sp>
      <p:pic>
        <p:nvPicPr>
          <p:cNvPr id="302086" name="S3.avi">
            <a:hlinkClick r:id="" action="ppaction://media"/>
          </p:cNvPr>
          <p:cNvPicPr>
            <a:picLocks noRot="1" noChangeAspect="1" noChangeArrowheads="1"/>
          </p:cNvPicPr>
          <p:nvPr>
            <a:videoFile r:link="rId1"/>
          </p:nvPr>
        </p:nvPicPr>
        <p:blipFill>
          <a:blip r:embed="rId5" cstate="print"/>
          <a:srcRect/>
          <a:stretch>
            <a:fillRect/>
          </a:stretch>
        </p:blipFill>
        <p:spPr bwMode="auto">
          <a:xfrm>
            <a:off x="0" y="2963863"/>
            <a:ext cx="5486400" cy="3894137"/>
          </a:xfrm>
          <a:prstGeom prst="rect">
            <a:avLst/>
          </a:prstGeom>
          <a:noFill/>
        </p:spPr>
      </p:pic>
      <p:pic>
        <p:nvPicPr>
          <p:cNvPr id="302087" name="Picture 7" descr="fig4"/>
          <p:cNvPicPr>
            <a:picLocks noChangeAspect="1" noChangeArrowheads="1"/>
          </p:cNvPicPr>
          <p:nvPr/>
        </p:nvPicPr>
        <p:blipFill>
          <a:blip r:embed="rId6" cstate="print"/>
          <a:srcRect/>
          <a:stretch>
            <a:fillRect/>
          </a:stretch>
        </p:blipFill>
        <p:spPr bwMode="auto">
          <a:xfrm>
            <a:off x="3886200" y="990600"/>
            <a:ext cx="5121275" cy="52578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302086"/>
                                        </p:tgtEl>
                                        <p:attrNameLst>
                                          <p:attrName>style.visibility</p:attrName>
                                        </p:attrNameLst>
                                      </p:cBhvr>
                                      <p:to>
                                        <p:strVal val="visible"/>
                                      </p:to>
                                    </p:set>
                                    <p:anim calcmode="lin" valueType="num">
                                      <p:cBhvr additive="base">
                                        <p:cTn id="7" dur="500" fill="hold"/>
                                        <p:tgtEl>
                                          <p:spTgt spid="302086"/>
                                        </p:tgtEl>
                                        <p:attrNameLst>
                                          <p:attrName>ppt_x</p:attrName>
                                        </p:attrNameLst>
                                      </p:cBhvr>
                                      <p:tavLst>
                                        <p:tav tm="0">
                                          <p:val>
                                            <p:strVal val="0-#ppt_w/2"/>
                                          </p:val>
                                        </p:tav>
                                        <p:tav tm="100000">
                                          <p:val>
                                            <p:strVal val="#ppt_x"/>
                                          </p:val>
                                        </p:tav>
                                      </p:tavLst>
                                    </p:anim>
                                    <p:anim calcmode="lin" valueType="num">
                                      <p:cBhvr additive="base">
                                        <p:cTn id="8" dur="500" fill="hold"/>
                                        <p:tgtEl>
                                          <p:spTgt spid="302086"/>
                                        </p:tgtEl>
                                        <p:attrNameLst>
                                          <p:attrName>ppt_y</p:attrName>
                                        </p:attrNameLst>
                                      </p:cBhvr>
                                      <p:tavLst>
                                        <p:tav tm="0">
                                          <p:val>
                                            <p:strVal val="0-#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7950" fill="hold"/>
                                        <p:tgtEl>
                                          <p:spTgt spid="302086"/>
                                        </p:tgtEl>
                                      </p:cBhvr>
                                    </p:cmd>
                                  </p:childTnLst>
                                </p:cTn>
                              </p:par>
                              <p:par>
                                <p:cTn id="11" presetID="2" presetClass="mediacall" presetSubtype="0" fill="hold" nodeType="withEffect">
                                  <p:stCondLst>
                                    <p:cond delay="0"/>
                                  </p:stCondLst>
                                  <p:childTnLst>
                                    <p:cmd type="call" cmd="togglePause">
                                      <p:cBhvr>
                                        <p:cTn id="12" dur="1" fill="hold"/>
                                        <p:tgtEl>
                                          <p:spTgt spid="302086"/>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302087"/>
                                        </p:tgtEl>
                                        <p:attrNameLst>
                                          <p:attrName>style.visibility</p:attrName>
                                        </p:attrNameLst>
                                      </p:cBhvr>
                                      <p:to>
                                        <p:strVal val="visible"/>
                                      </p:to>
                                    </p:set>
                                    <p:anim calcmode="lin" valueType="num">
                                      <p:cBhvr additive="base">
                                        <p:cTn id="17" dur="500" fill="hold"/>
                                        <p:tgtEl>
                                          <p:spTgt spid="302087"/>
                                        </p:tgtEl>
                                        <p:attrNameLst>
                                          <p:attrName>ppt_x</p:attrName>
                                        </p:attrNameLst>
                                      </p:cBhvr>
                                      <p:tavLst>
                                        <p:tav tm="0">
                                          <p:val>
                                            <p:strVal val="1+#ppt_w/2"/>
                                          </p:val>
                                        </p:tav>
                                        <p:tav tm="100000">
                                          <p:val>
                                            <p:strVal val="#ppt_x"/>
                                          </p:val>
                                        </p:tav>
                                      </p:tavLst>
                                    </p:anim>
                                    <p:anim calcmode="lin" valueType="num">
                                      <p:cBhvr additive="base">
                                        <p:cTn id="18" dur="500" fill="hold"/>
                                        <p:tgtEl>
                                          <p:spTgt spid="30208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p:cTn id="19" repeatCount="indefinite" fill="remove" display="0">
                  <p:stCondLst>
                    <p:cond delay="indefinite"/>
                  </p:stCondLst>
                  <p:endCondLst>
                    <p:cond evt="onNext" delay="0">
                      <p:tgtEl>
                        <p:sldTgt/>
                      </p:tgtEl>
                    </p:cond>
                    <p:cond evt="onPrev" delay="0">
                      <p:tgtEl>
                        <p:sldTgt/>
                      </p:tgtEl>
                    </p:cond>
                  </p:endCondLst>
                </p:cTn>
                <p:tgtEl>
                  <p:spTgt spid="30208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r="-12610"/>
          </a:stretch>
        </a:blipFill>
        <a:effectLst/>
      </p:bgPr>
    </p:bg>
    <p:spTree>
      <p:nvGrpSpPr>
        <p:cNvPr id="1" name=""/>
        <p:cNvGrpSpPr/>
        <p:nvPr/>
      </p:nvGrpSpPr>
      <p:grpSpPr>
        <a:xfrm>
          <a:off x="0" y="0"/>
          <a:ext cx="0" cy="0"/>
          <a:chOff x="0" y="0"/>
          <a:chExt cx="0" cy="0"/>
        </a:xfrm>
      </p:grpSpPr>
      <p:sp>
        <p:nvSpPr>
          <p:cNvPr id="120837" name="Rectangle 5"/>
          <p:cNvSpPr>
            <a:spLocks noChangeArrowheads="1"/>
          </p:cNvSpPr>
          <p:nvPr/>
        </p:nvSpPr>
        <p:spPr bwMode="auto">
          <a:xfrm>
            <a:off x="685800" y="304800"/>
            <a:ext cx="8077200" cy="1920875"/>
          </a:xfrm>
          <a:prstGeom prst="rect">
            <a:avLst/>
          </a:prstGeom>
          <a:noFill/>
          <a:ln w="9525">
            <a:noFill/>
            <a:miter lim="800000"/>
            <a:headEnd/>
            <a:tailEnd/>
          </a:ln>
        </p:spPr>
        <p:txBody>
          <a:bodyPr>
            <a:spAutoFit/>
          </a:bodyPr>
          <a:lstStyle/>
          <a:p>
            <a:r>
              <a:rPr lang="en-US" altLang="zh-CN" b="0">
                <a:solidFill>
                  <a:srgbClr val="FFFF00"/>
                </a:solidFill>
                <a:latin typeface="Monotype Corsiva" pitchFamily="66" charset="0"/>
              </a:rPr>
              <a:t>BBSO was built by Caltech in 1969. The dome sits at the end of a 1000 ft. causeway on Big Bear Lake’s north shore at 6,750 foot elevation.</a:t>
            </a:r>
          </a:p>
          <a:p>
            <a:r>
              <a:rPr lang="en-US" altLang="zh-CN" b="0">
                <a:solidFill>
                  <a:srgbClr val="FFFF00"/>
                </a:solidFill>
                <a:latin typeface="Monotype Corsiva" pitchFamily="66" charset="0"/>
              </a:rPr>
              <a:t>Observatory was transferred from Caltech to NJIT in July 1997. </a:t>
            </a:r>
          </a:p>
          <a:p>
            <a:r>
              <a:rPr lang="en-US" altLang="zh-CN" b="0">
                <a:solidFill>
                  <a:srgbClr val="FFFF00"/>
                </a:solidFill>
                <a:latin typeface="Monotype Corsiva" pitchFamily="66" charset="0"/>
              </a:rPr>
              <a:t>The surrounding waters of Big Bear Lake reduce  ground level convection, and predominate winds bring smooth air flows across the flat surface of the lake providing superb conditions for solar observing.</a:t>
            </a:r>
          </a:p>
        </p:txBody>
      </p:sp>
    </p:spTree>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3.33333E-6 2.22222E-6 L 3.33333E-6 -0.05556 " pathEditMode="relative" rAng="0" ptsTypes="AA">
                                      <p:cBhvr>
                                        <p:cTn id="6" dur="500" accel="50000" decel="50000" autoRev="1" fill="hold">
                                          <p:stCondLst>
                                            <p:cond delay="0"/>
                                          </p:stCondLst>
                                        </p:cTn>
                                        <p:tgtEl>
                                          <p:spTgt spid="120837"/>
                                        </p:tgtEl>
                                        <p:attrNameLst>
                                          <p:attrName>ppt_x</p:attrName>
                                          <p:attrName>ppt_y</p:attrName>
                                        </p:attrNameLst>
                                      </p:cBhvr>
                                      <p:rCtr x="0" y="-28"/>
                                    </p:animMotion>
                                    <p:animRot by="1500000">
                                      <p:cBhvr>
                                        <p:cTn id="7" dur="250" fill="hold">
                                          <p:stCondLst>
                                            <p:cond delay="0"/>
                                          </p:stCondLst>
                                        </p:cTn>
                                        <p:tgtEl>
                                          <p:spTgt spid="120837"/>
                                        </p:tgtEl>
                                        <p:attrNameLst>
                                          <p:attrName>r</p:attrName>
                                        </p:attrNameLst>
                                      </p:cBhvr>
                                    </p:animRot>
                                    <p:animRot by="-1500000">
                                      <p:cBhvr>
                                        <p:cTn id="8" dur="250" fill="hold">
                                          <p:stCondLst>
                                            <p:cond delay="250"/>
                                          </p:stCondLst>
                                        </p:cTn>
                                        <p:tgtEl>
                                          <p:spTgt spid="120837"/>
                                        </p:tgtEl>
                                        <p:attrNameLst>
                                          <p:attrName>r</p:attrName>
                                        </p:attrNameLst>
                                      </p:cBhvr>
                                    </p:animRot>
                                    <p:animRot by="-1500000">
                                      <p:cBhvr>
                                        <p:cTn id="9" dur="250" fill="hold">
                                          <p:stCondLst>
                                            <p:cond delay="500"/>
                                          </p:stCondLst>
                                        </p:cTn>
                                        <p:tgtEl>
                                          <p:spTgt spid="120837"/>
                                        </p:tgtEl>
                                        <p:attrNameLst>
                                          <p:attrName>r</p:attrName>
                                        </p:attrNameLst>
                                      </p:cBhvr>
                                    </p:animRot>
                                    <p:animRot by="1500000">
                                      <p:cBhvr>
                                        <p:cTn id="10" dur="250" fill="hold">
                                          <p:stCondLst>
                                            <p:cond delay="750"/>
                                          </p:stCondLst>
                                        </p:cTn>
                                        <p:tgtEl>
                                          <p:spTgt spid="1208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7" grpId="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228600" y="0"/>
            <a:ext cx="86868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Timeline</a:t>
            </a:r>
          </a:p>
        </p:txBody>
      </p:sp>
      <p:graphicFrame>
        <p:nvGraphicFramePr>
          <p:cNvPr id="119056" name="Group 272"/>
          <p:cNvGraphicFramePr>
            <a:graphicFrameLocks noGrp="1"/>
          </p:cNvGraphicFramePr>
          <p:nvPr/>
        </p:nvGraphicFramePr>
        <p:xfrm>
          <a:off x="0" y="828675"/>
          <a:ext cx="9144000" cy="5280025"/>
        </p:xfrm>
        <a:graphic>
          <a:graphicData uri="http://schemas.openxmlformats.org/drawingml/2006/table">
            <a:tbl>
              <a:tblPr/>
              <a:tblGrid>
                <a:gridCol w="1308100"/>
                <a:gridCol w="1304925"/>
                <a:gridCol w="1306513"/>
                <a:gridCol w="1304925"/>
                <a:gridCol w="1308100"/>
                <a:gridCol w="1304925"/>
                <a:gridCol w="1306512"/>
              </a:tblGrid>
              <a:tr h="4476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ITC Stone Sans Std Semibold"/>
                          <a:ea typeface="MS PGothic" pitchFamily="34" charset="-128"/>
                        </a:rPr>
                        <a:t>2008</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ITC Stone Sans Std Semibold"/>
                          <a:ea typeface="MS PGothic" pitchFamily="34" charset="-128"/>
                        </a:rPr>
                        <a:t>2009</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ITC Stone Sans Std Semibold"/>
                          <a:ea typeface="MS PGothic" pitchFamily="34" charset="-128"/>
                        </a:rPr>
                        <a:t>2010</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ITC Stone Sans Std Semibold"/>
                          <a:ea typeface="MS PGothic" pitchFamily="34" charset="-128"/>
                        </a:rPr>
                        <a:t>2011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ITC Stone Sans Std Semibold"/>
                          <a:ea typeface="MS PGothic" pitchFamily="34" charset="-128"/>
                        </a:rPr>
                        <a:t>2012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ITC Stone Sans Std Semibold"/>
                          <a:ea typeface="MS PGothic" pitchFamily="34" charset="-128"/>
                        </a:rPr>
                        <a:t>2013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zh-CN" sz="2000" b="0" i="0" u="none" strike="noStrike" cap="none" normalizeH="0" baseline="0" smtClean="0">
                          <a:ln>
                            <a:noFill/>
                          </a:ln>
                          <a:solidFill>
                            <a:schemeClr val="tx1"/>
                          </a:solidFill>
                          <a:effectLst/>
                          <a:latin typeface="ITC Stone Sans Std Semibold"/>
                          <a:ea typeface="MS PGothic" pitchFamily="34" charset="-128"/>
                        </a:rPr>
                        <a:t>2014</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r>
              <a:tr h="4832350">
                <a:tc gridSpan="7">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zh-CN" altLang="en-US" sz="2000" b="0" i="0" u="none" strike="noStrike" cap="none" normalizeH="0" baseline="0" smtClean="0">
                        <a:ln>
                          <a:noFill/>
                        </a:ln>
                        <a:solidFill>
                          <a:schemeClr val="tx1"/>
                        </a:solidFill>
                        <a:effectLst/>
                        <a:latin typeface="ITC Stone Sans Std Semibold"/>
                        <a:ea typeface="MS PGothic" pitchFamily="34" charset="-128"/>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blipFill dpi="0" rotWithShape="0">
                      <a:blip r:embed="rId3"/>
                      <a:srcRect/>
                      <a:tile tx="0" ty="0" sx="100000" sy="100000" flip="none" algn="tl"/>
                    </a:blip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19479" name="Rectangle 131"/>
          <p:cNvSpPr>
            <a:spLocks noChangeArrowheads="1"/>
          </p:cNvSpPr>
          <p:nvPr/>
        </p:nvSpPr>
        <p:spPr bwMode="auto">
          <a:xfrm>
            <a:off x="0" y="1282700"/>
            <a:ext cx="3048000" cy="474663"/>
          </a:xfrm>
          <a:prstGeom prst="rect">
            <a:avLst/>
          </a:prstGeom>
          <a:solidFill>
            <a:srgbClr val="C0C0C0">
              <a:alpha val="63000"/>
            </a:srgbClr>
          </a:solidFill>
          <a:ln w="9525">
            <a:solidFill>
              <a:schemeClr val="tx1"/>
            </a:solidFill>
            <a:miter lim="800000"/>
            <a:headEnd/>
            <a:tailEnd/>
          </a:ln>
        </p:spPr>
        <p:txBody>
          <a:bodyPr wrap="none" anchor="ctr"/>
          <a:lstStyle/>
          <a:p>
            <a:r>
              <a:rPr lang="zh-CN" altLang="en-US" sz="1800" b="0">
                <a:solidFill>
                  <a:schemeClr val="tx1"/>
                </a:solidFill>
                <a:latin typeface="Arial" charset="0"/>
              </a:rPr>
              <a:t>     </a:t>
            </a:r>
            <a:r>
              <a:rPr lang="en-US" altLang="zh-CN" sz="1800" b="0">
                <a:solidFill>
                  <a:schemeClr val="tx1"/>
                </a:solidFill>
                <a:latin typeface="Arial" charset="0"/>
              </a:rPr>
              <a:t>NST construction</a:t>
            </a:r>
          </a:p>
        </p:txBody>
      </p:sp>
      <p:sp>
        <p:nvSpPr>
          <p:cNvPr id="19480" name="AutoShape 133"/>
          <p:cNvSpPr>
            <a:spLocks noChangeArrowheads="1"/>
          </p:cNvSpPr>
          <p:nvPr/>
        </p:nvSpPr>
        <p:spPr bwMode="auto">
          <a:xfrm>
            <a:off x="2362200" y="1285875"/>
            <a:ext cx="7391400" cy="474663"/>
          </a:xfrm>
          <a:prstGeom prst="chevron">
            <a:avLst>
              <a:gd name="adj" fmla="val 117366"/>
            </a:avLst>
          </a:prstGeom>
          <a:solidFill>
            <a:srgbClr val="969696"/>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NST commissioning  &amp; operation</a:t>
            </a:r>
          </a:p>
        </p:txBody>
      </p:sp>
      <p:sp>
        <p:nvSpPr>
          <p:cNvPr id="19481" name="Rectangle 135"/>
          <p:cNvSpPr>
            <a:spLocks noChangeArrowheads="1"/>
          </p:cNvSpPr>
          <p:nvPr/>
        </p:nvSpPr>
        <p:spPr bwMode="auto">
          <a:xfrm>
            <a:off x="1143000" y="1765300"/>
            <a:ext cx="8001000" cy="474663"/>
          </a:xfrm>
          <a:prstGeom prst="rect">
            <a:avLst/>
          </a:prstGeom>
          <a:solidFill>
            <a:srgbClr val="3366FF">
              <a:alpha val="49001"/>
            </a:srgbClr>
          </a:solidFill>
          <a:ln w="9525">
            <a:solidFill>
              <a:schemeClr val="tx1"/>
            </a:solidFill>
            <a:miter lim="800000"/>
            <a:headEnd/>
            <a:tailEnd/>
          </a:ln>
        </p:spPr>
        <p:txBody>
          <a:bodyPr wrap="none" anchor="ctr"/>
          <a:lstStyle/>
          <a:p>
            <a:r>
              <a:rPr lang="en-US" altLang="zh-CN" sz="1800" b="0">
                <a:solidFill>
                  <a:schemeClr val="tx1"/>
                </a:solidFill>
                <a:latin typeface="Arial" charset="0"/>
              </a:rPr>
              <a:t>Nasmyth BFI</a:t>
            </a:r>
          </a:p>
        </p:txBody>
      </p:sp>
      <p:sp>
        <p:nvSpPr>
          <p:cNvPr id="19482" name="Rectangle 136"/>
          <p:cNvSpPr>
            <a:spLocks noChangeArrowheads="1"/>
          </p:cNvSpPr>
          <p:nvPr/>
        </p:nvSpPr>
        <p:spPr bwMode="auto">
          <a:xfrm>
            <a:off x="2286000" y="2247900"/>
            <a:ext cx="4800600" cy="474663"/>
          </a:xfrm>
          <a:prstGeom prst="rect">
            <a:avLst/>
          </a:prstGeom>
          <a:solidFill>
            <a:srgbClr val="FF6600">
              <a:alpha val="63000"/>
            </a:srgbClr>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CYRA design and construction</a:t>
            </a:r>
          </a:p>
        </p:txBody>
      </p:sp>
      <p:sp>
        <p:nvSpPr>
          <p:cNvPr id="19484" name="Rectangle 243"/>
          <p:cNvSpPr>
            <a:spLocks noChangeArrowheads="1"/>
          </p:cNvSpPr>
          <p:nvPr/>
        </p:nvSpPr>
        <p:spPr bwMode="auto">
          <a:xfrm>
            <a:off x="0" y="2730500"/>
            <a:ext cx="2590800" cy="474663"/>
          </a:xfrm>
          <a:prstGeom prst="rect">
            <a:avLst/>
          </a:prstGeom>
          <a:solidFill>
            <a:srgbClr val="99CC00">
              <a:alpha val="63136"/>
            </a:srgbClr>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AO-76 design</a:t>
            </a:r>
          </a:p>
        </p:txBody>
      </p:sp>
      <p:sp>
        <p:nvSpPr>
          <p:cNvPr id="19485" name="AutoShape 244"/>
          <p:cNvSpPr>
            <a:spLocks noChangeArrowheads="1"/>
          </p:cNvSpPr>
          <p:nvPr/>
        </p:nvSpPr>
        <p:spPr bwMode="auto">
          <a:xfrm>
            <a:off x="2590800" y="2720975"/>
            <a:ext cx="762000" cy="474663"/>
          </a:xfrm>
          <a:prstGeom prst="homePlate">
            <a:avLst>
              <a:gd name="adj" fmla="val 0"/>
            </a:avLst>
          </a:prstGeom>
          <a:solidFill>
            <a:srgbClr val="FFFF99"/>
          </a:solidFill>
          <a:ln w="9525" algn="ctr">
            <a:solidFill>
              <a:schemeClr val="tx1"/>
            </a:solidFill>
            <a:miter lim="800000"/>
            <a:headEnd/>
            <a:tailEnd/>
          </a:ln>
        </p:spPr>
        <p:txBody>
          <a:bodyPr wrap="none" anchor="ctr"/>
          <a:lstStyle/>
          <a:p>
            <a:r>
              <a:rPr lang="en-US" altLang="zh-CN" sz="1800" b="0">
                <a:solidFill>
                  <a:schemeClr val="tx1"/>
                </a:solidFill>
                <a:latin typeface="Arial" charset="0"/>
              </a:rPr>
              <a:t>install</a:t>
            </a:r>
          </a:p>
        </p:txBody>
      </p:sp>
      <p:sp>
        <p:nvSpPr>
          <p:cNvPr id="19486" name="AutoShape 245"/>
          <p:cNvSpPr>
            <a:spLocks noChangeArrowheads="1"/>
          </p:cNvSpPr>
          <p:nvPr/>
        </p:nvSpPr>
        <p:spPr bwMode="auto">
          <a:xfrm>
            <a:off x="3124200" y="2730500"/>
            <a:ext cx="3384550" cy="474663"/>
          </a:xfrm>
          <a:prstGeom prst="chevron">
            <a:avLst>
              <a:gd name="adj" fmla="val 46810"/>
            </a:avLst>
          </a:prstGeom>
          <a:solidFill>
            <a:srgbClr val="008000"/>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AO-76 operation</a:t>
            </a:r>
          </a:p>
        </p:txBody>
      </p:sp>
      <p:sp>
        <p:nvSpPr>
          <p:cNvPr id="19487" name="Rectangle 246"/>
          <p:cNvSpPr>
            <a:spLocks noChangeArrowheads="1"/>
          </p:cNvSpPr>
          <p:nvPr/>
        </p:nvSpPr>
        <p:spPr bwMode="auto">
          <a:xfrm>
            <a:off x="2590800" y="3213100"/>
            <a:ext cx="3963988" cy="474663"/>
          </a:xfrm>
          <a:prstGeom prst="rect">
            <a:avLst/>
          </a:prstGeom>
          <a:solidFill>
            <a:srgbClr val="99CC00">
              <a:alpha val="63136"/>
            </a:srgbClr>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AO-308 design and develop</a:t>
            </a:r>
          </a:p>
        </p:txBody>
      </p:sp>
      <p:sp>
        <p:nvSpPr>
          <p:cNvPr id="19488" name="AutoShape 248"/>
          <p:cNvSpPr>
            <a:spLocks noChangeArrowheads="1"/>
          </p:cNvSpPr>
          <p:nvPr/>
        </p:nvSpPr>
        <p:spPr bwMode="auto">
          <a:xfrm>
            <a:off x="6261100" y="3213100"/>
            <a:ext cx="3200400" cy="474663"/>
          </a:xfrm>
          <a:prstGeom prst="chevron">
            <a:avLst>
              <a:gd name="adj" fmla="val 50506"/>
            </a:avLst>
          </a:prstGeom>
          <a:solidFill>
            <a:srgbClr val="008000"/>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AO-308 operation</a:t>
            </a:r>
          </a:p>
        </p:txBody>
      </p:sp>
      <p:sp>
        <p:nvSpPr>
          <p:cNvPr id="19489" name="AutoShape 249"/>
          <p:cNvSpPr>
            <a:spLocks noChangeArrowheads="1"/>
          </p:cNvSpPr>
          <p:nvPr/>
        </p:nvSpPr>
        <p:spPr bwMode="auto">
          <a:xfrm>
            <a:off x="5181600" y="3695700"/>
            <a:ext cx="3962400" cy="474663"/>
          </a:xfrm>
          <a:prstGeom prst="homePlate">
            <a:avLst>
              <a:gd name="adj" fmla="val 24734"/>
            </a:avLst>
          </a:prstGeom>
          <a:solidFill>
            <a:srgbClr val="FFFF99"/>
          </a:solidFill>
          <a:ln w="9525" algn="ctr">
            <a:solidFill>
              <a:schemeClr val="tx1"/>
            </a:solidFill>
            <a:miter lim="800000"/>
            <a:headEnd/>
            <a:tailEnd/>
          </a:ln>
        </p:spPr>
        <p:txBody>
          <a:bodyPr wrap="none" anchor="ctr"/>
          <a:lstStyle/>
          <a:p>
            <a:pPr algn="ctr"/>
            <a:r>
              <a:rPr lang="en-US" altLang="zh-CN" sz="1800" b="0">
                <a:solidFill>
                  <a:schemeClr val="tx1"/>
                </a:solidFill>
                <a:latin typeface="Arial" charset="0"/>
              </a:rPr>
              <a:t>MCAO design and develop</a:t>
            </a:r>
          </a:p>
        </p:txBody>
      </p:sp>
      <p:sp>
        <p:nvSpPr>
          <p:cNvPr id="19490" name="Rectangle 252"/>
          <p:cNvSpPr>
            <a:spLocks noChangeArrowheads="1"/>
          </p:cNvSpPr>
          <p:nvPr/>
        </p:nvSpPr>
        <p:spPr bwMode="auto">
          <a:xfrm>
            <a:off x="0" y="4178300"/>
            <a:ext cx="3124200" cy="474663"/>
          </a:xfrm>
          <a:prstGeom prst="rect">
            <a:avLst/>
          </a:prstGeom>
          <a:solidFill>
            <a:srgbClr val="FFCC99"/>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IRIM design</a:t>
            </a:r>
          </a:p>
        </p:txBody>
      </p:sp>
      <p:sp>
        <p:nvSpPr>
          <p:cNvPr id="19491" name="Rectangle 255"/>
          <p:cNvSpPr>
            <a:spLocks noChangeArrowheads="1"/>
          </p:cNvSpPr>
          <p:nvPr/>
        </p:nvSpPr>
        <p:spPr bwMode="auto">
          <a:xfrm>
            <a:off x="3657600" y="4660900"/>
            <a:ext cx="1752600" cy="474663"/>
          </a:xfrm>
          <a:prstGeom prst="rect">
            <a:avLst/>
          </a:prstGeom>
          <a:solidFill>
            <a:srgbClr val="FFCC99"/>
          </a:solidFill>
          <a:ln w="9525">
            <a:solidFill>
              <a:schemeClr val="tx1"/>
            </a:solidFill>
            <a:miter lim="800000"/>
            <a:headEnd/>
            <a:tailEnd/>
          </a:ln>
        </p:spPr>
        <p:txBody>
          <a:bodyPr wrap="none" anchor="ctr"/>
          <a:lstStyle/>
          <a:p>
            <a:r>
              <a:rPr lang="en-US" altLang="zh-CN" sz="1800" b="0">
                <a:solidFill>
                  <a:schemeClr val="tx1"/>
                </a:solidFill>
                <a:latin typeface="Arial" charset="0"/>
              </a:rPr>
              <a:t>NIRIS design</a:t>
            </a:r>
          </a:p>
        </p:txBody>
      </p:sp>
      <p:sp>
        <p:nvSpPr>
          <p:cNvPr id="19492" name="Rectangle 261"/>
          <p:cNvSpPr>
            <a:spLocks noChangeArrowheads="1"/>
          </p:cNvSpPr>
          <p:nvPr/>
        </p:nvSpPr>
        <p:spPr bwMode="auto">
          <a:xfrm>
            <a:off x="0" y="5626100"/>
            <a:ext cx="3125788" cy="474663"/>
          </a:xfrm>
          <a:prstGeom prst="rect">
            <a:avLst/>
          </a:prstGeom>
          <a:solidFill>
            <a:srgbClr val="CCFFFF">
              <a:alpha val="63136"/>
            </a:srgbClr>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FISS design and lab test</a:t>
            </a:r>
          </a:p>
        </p:txBody>
      </p:sp>
      <p:sp>
        <p:nvSpPr>
          <p:cNvPr id="19493" name="AutoShape 262"/>
          <p:cNvSpPr>
            <a:spLocks noChangeArrowheads="1"/>
          </p:cNvSpPr>
          <p:nvPr/>
        </p:nvSpPr>
        <p:spPr bwMode="auto">
          <a:xfrm>
            <a:off x="3124200" y="5626100"/>
            <a:ext cx="1066800" cy="474663"/>
          </a:xfrm>
          <a:prstGeom prst="homePlate">
            <a:avLst>
              <a:gd name="adj" fmla="val 0"/>
            </a:avLst>
          </a:prstGeom>
          <a:solidFill>
            <a:srgbClr val="99CCFF"/>
          </a:solidFill>
          <a:ln w="9525" algn="ctr">
            <a:solidFill>
              <a:schemeClr val="tx1"/>
            </a:solidFill>
            <a:miter lim="800000"/>
            <a:headEnd/>
            <a:tailEnd/>
          </a:ln>
        </p:spPr>
        <p:txBody>
          <a:bodyPr wrap="none" anchor="ctr"/>
          <a:lstStyle/>
          <a:p>
            <a:r>
              <a:rPr lang="en-US" altLang="zh-CN" sz="1800" b="0">
                <a:solidFill>
                  <a:schemeClr val="tx1"/>
                </a:solidFill>
                <a:latin typeface="Arial" charset="0"/>
              </a:rPr>
              <a:t>install</a:t>
            </a:r>
          </a:p>
        </p:txBody>
      </p:sp>
      <p:sp>
        <p:nvSpPr>
          <p:cNvPr id="19494" name="AutoShape 263"/>
          <p:cNvSpPr>
            <a:spLocks noChangeArrowheads="1"/>
          </p:cNvSpPr>
          <p:nvPr/>
        </p:nvSpPr>
        <p:spPr bwMode="auto">
          <a:xfrm>
            <a:off x="3886200" y="5629275"/>
            <a:ext cx="5540375" cy="474663"/>
          </a:xfrm>
          <a:prstGeom prst="chevron">
            <a:avLst>
              <a:gd name="adj" fmla="val 42528"/>
            </a:avLst>
          </a:prstGeom>
          <a:solidFill>
            <a:srgbClr val="CC99FF"/>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operation</a:t>
            </a:r>
          </a:p>
        </p:txBody>
      </p:sp>
      <p:sp>
        <p:nvSpPr>
          <p:cNvPr id="19495" name="Rectangle 266"/>
          <p:cNvSpPr>
            <a:spLocks noChangeArrowheads="1"/>
          </p:cNvSpPr>
          <p:nvPr/>
        </p:nvSpPr>
        <p:spPr bwMode="auto">
          <a:xfrm>
            <a:off x="3124200" y="4178300"/>
            <a:ext cx="838200" cy="474663"/>
          </a:xfrm>
          <a:prstGeom prst="rect">
            <a:avLst/>
          </a:prstGeom>
          <a:solidFill>
            <a:srgbClr val="FFCC00"/>
          </a:solidFill>
          <a:ln w="9525">
            <a:solidFill>
              <a:schemeClr val="tx1"/>
            </a:solidFill>
            <a:miter lim="800000"/>
            <a:headEnd/>
            <a:tailEnd/>
          </a:ln>
        </p:spPr>
        <p:txBody>
          <a:bodyPr wrap="none" anchor="ctr"/>
          <a:lstStyle/>
          <a:p>
            <a:r>
              <a:rPr lang="en-US" altLang="zh-CN" sz="1800" b="0">
                <a:solidFill>
                  <a:schemeClr val="tx1"/>
                </a:solidFill>
                <a:latin typeface="Arial" charset="0"/>
              </a:rPr>
              <a:t>install</a:t>
            </a:r>
          </a:p>
        </p:txBody>
      </p:sp>
      <p:sp>
        <p:nvSpPr>
          <p:cNvPr id="19496" name="AutoShape 254"/>
          <p:cNvSpPr>
            <a:spLocks noChangeArrowheads="1"/>
          </p:cNvSpPr>
          <p:nvPr/>
        </p:nvSpPr>
        <p:spPr bwMode="auto">
          <a:xfrm>
            <a:off x="3683000" y="4178300"/>
            <a:ext cx="3124200" cy="474663"/>
          </a:xfrm>
          <a:prstGeom prst="chevron">
            <a:avLst>
              <a:gd name="adj" fmla="val 62132"/>
            </a:avLst>
          </a:prstGeom>
          <a:solidFill>
            <a:srgbClr val="FF9900"/>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IRIM operation</a:t>
            </a:r>
          </a:p>
        </p:txBody>
      </p:sp>
      <p:sp>
        <p:nvSpPr>
          <p:cNvPr id="19497" name="Rectangle 267"/>
          <p:cNvSpPr>
            <a:spLocks noChangeArrowheads="1"/>
          </p:cNvSpPr>
          <p:nvPr/>
        </p:nvSpPr>
        <p:spPr bwMode="auto">
          <a:xfrm>
            <a:off x="5410200" y="4660900"/>
            <a:ext cx="1371600" cy="474663"/>
          </a:xfrm>
          <a:prstGeom prst="rect">
            <a:avLst/>
          </a:prstGeom>
          <a:solidFill>
            <a:srgbClr val="FFCC00"/>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upgrade</a:t>
            </a:r>
          </a:p>
        </p:txBody>
      </p:sp>
      <p:sp>
        <p:nvSpPr>
          <p:cNvPr id="19499" name="Rectangle 268"/>
          <p:cNvSpPr>
            <a:spLocks noChangeArrowheads="1"/>
          </p:cNvSpPr>
          <p:nvPr/>
        </p:nvSpPr>
        <p:spPr bwMode="auto">
          <a:xfrm>
            <a:off x="4495800" y="5143500"/>
            <a:ext cx="2438400" cy="474663"/>
          </a:xfrm>
          <a:prstGeom prst="rect">
            <a:avLst/>
          </a:prstGeom>
          <a:solidFill>
            <a:srgbClr val="3366FF">
              <a:alpha val="63136"/>
            </a:srgbClr>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VIS develop</a:t>
            </a:r>
          </a:p>
        </p:txBody>
      </p:sp>
      <p:sp>
        <p:nvSpPr>
          <p:cNvPr id="19500" name="AutoShape 260"/>
          <p:cNvSpPr>
            <a:spLocks noChangeArrowheads="1"/>
          </p:cNvSpPr>
          <p:nvPr/>
        </p:nvSpPr>
        <p:spPr bwMode="auto">
          <a:xfrm>
            <a:off x="6515100" y="5143500"/>
            <a:ext cx="2971800" cy="474663"/>
          </a:xfrm>
          <a:prstGeom prst="chevron">
            <a:avLst>
              <a:gd name="adj" fmla="val 47217"/>
            </a:avLst>
          </a:prstGeom>
          <a:solidFill>
            <a:srgbClr val="0066CC"/>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VIS operation</a:t>
            </a:r>
          </a:p>
        </p:txBody>
      </p:sp>
      <p:sp>
        <p:nvSpPr>
          <p:cNvPr id="19501" name="AutoShape 238"/>
          <p:cNvSpPr>
            <a:spLocks noChangeArrowheads="1"/>
          </p:cNvSpPr>
          <p:nvPr/>
        </p:nvSpPr>
        <p:spPr bwMode="auto">
          <a:xfrm>
            <a:off x="6705600" y="2247900"/>
            <a:ext cx="2743200" cy="474663"/>
          </a:xfrm>
          <a:prstGeom prst="chevron">
            <a:avLst>
              <a:gd name="adj" fmla="val 60201"/>
            </a:avLst>
          </a:prstGeom>
          <a:solidFill>
            <a:srgbClr val="993300"/>
          </a:solidFill>
          <a:ln w="9525">
            <a:solidFill>
              <a:schemeClr val="tx1"/>
            </a:solidFill>
            <a:miter lim="800000"/>
            <a:headEnd/>
            <a:tailEnd/>
          </a:ln>
        </p:spPr>
        <p:txBody>
          <a:bodyPr wrap="none" anchor="ctr"/>
          <a:lstStyle/>
          <a:p>
            <a:pPr algn="ctr"/>
            <a:r>
              <a:rPr lang="zh-CN" altLang="en-US" sz="1800" b="0">
                <a:solidFill>
                  <a:schemeClr val="tx1"/>
                </a:solidFill>
                <a:latin typeface="Arial" charset="0"/>
              </a:rPr>
              <a:t>  </a:t>
            </a:r>
            <a:r>
              <a:rPr lang="en-US" altLang="zh-CN" sz="1800" b="0">
                <a:solidFill>
                  <a:schemeClr val="tx1"/>
                </a:solidFill>
                <a:latin typeface="Arial" charset="0"/>
              </a:rPr>
              <a:t>CYRA operation</a:t>
            </a:r>
          </a:p>
        </p:txBody>
      </p:sp>
      <p:sp>
        <p:nvSpPr>
          <p:cNvPr id="19510" name="AutoShape 133"/>
          <p:cNvSpPr>
            <a:spLocks noChangeArrowheads="1"/>
          </p:cNvSpPr>
          <p:nvPr/>
        </p:nvSpPr>
        <p:spPr bwMode="auto">
          <a:xfrm>
            <a:off x="2971800" y="1765300"/>
            <a:ext cx="7391400" cy="474663"/>
          </a:xfrm>
          <a:prstGeom prst="chevron">
            <a:avLst>
              <a:gd name="adj" fmla="val 117366"/>
            </a:avLst>
          </a:prstGeom>
          <a:solidFill>
            <a:srgbClr val="3366FF"/>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Coud</a:t>
            </a:r>
            <a:r>
              <a:rPr lang="en-US" altLang="zh-CN" sz="1800" b="0">
                <a:solidFill>
                  <a:schemeClr val="tx1"/>
                </a:solidFill>
                <a:latin typeface="Arial" charset="0"/>
                <a:cs typeface="Arial" charset="0"/>
              </a:rPr>
              <a:t>é</a:t>
            </a:r>
            <a:r>
              <a:rPr lang="en-US" altLang="zh-CN" sz="1800" b="0">
                <a:solidFill>
                  <a:schemeClr val="tx1"/>
                </a:solidFill>
                <a:latin typeface="Arial" charset="0"/>
              </a:rPr>
              <a:t> Lab BFI operation</a:t>
            </a:r>
          </a:p>
        </p:txBody>
      </p:sp>
      <p:sp>
        <p:nvSpPr>
          <p:cNvPr id="19511" name="AutoShape 244"/>
          <p:cNvSpPr>
            <a:spLocks noChangeArrowheads="1"/>
          </p:cNvSpPr>
          <p:nvPr/>
        </p:nvSpPr>
        <p:spPr bwMode="auto">
          <a:xfrm>
            <a:off x="2590800" y="2724150"/>
            <a:ext cx="762000" cy="484188"/>
          </a:xfrm>
          <a:prstGeom prst="homePlate">
            <a:avLst>
              <a:gd name="adj" fmla="val 0"/>
            </a:avLst>
          </a:prstGeom>
          <a:solidFill>
            <a:srgbClr val="FFFF99"/>
          </a:solidFill>
          <a:ln w="9525" algn="ctr">
            <a:solidFill>
              <a:schemeClr val="tx1"/>
            </a:solidFill>
            <a:miter lim="800000"/>
            <a:headEnd/>
            <a:tailEnd/>
          </a:ln>
        </p:spPr>
        <p:txBody>
          <a:bodyPr wrap="none" anchor="ctr"/>
          <a:lstStyle/>
          <a:p>
            <a:r>
              <a:rPr lang="en-US" altLang="zh-CN" sz="1800" b="0">
                <a:solidFill>
                  <a:schemeClr val="tx1"/>
                </a:solidFill>
                <a:latin typeface="Arial" charset="0"/>
              </a:rPr>
              <a:t>install</a:t>
            </a:r>
          </a:p>
        </p:txBody>
      </p:sp>
      <p:sp>
        <p:nvSpPr>
          <p:cNvPr id="19512" name="AutoShape 245"/>
          <p:cNvSpPr>
            <a:spLocks noChangeArrowheads="1"/>
          </p:cNvSpPr>
          <p:nvPr/>
        </p:nvSpPr>
        <p:spPr bwMode="auto">
          <a:xfrm>
            <a:off x="3124200" y="2730500"/>
            <a:ext cx="3384550" cy="474663"/>
          </a:xfrm>
          <a:prstGeom prst="chevron">
            <a:avLst>
              <a:gd name="adj" fmla="val 46810"/>
            </a:avLst>
          </a:prstGeom>
          <a:solidFill>
            <a:srgbClr val="008000"/>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AO-76 operation</a:t>
            </a:r>
          </a:p>
        </p:txBody>
      </p:sp>
      <p:sp>
        <p:nvSpPr>
          <p:cNvPr id="19518" name="AutoShape 254"/>
          <p:cNvSpPr>
            <a:spLocks noChangeArrowheads="1"/>
          </p:cNvSpPr>
          <p:nvPr/>
        </p:nvSpPr>
        <p:spPr bwMode="auto">
          <a:xfrm>
            <a:off x="6502400" y="4660900"/>
            <a:ext cx="3124200" cy="474663"/>
          </a:xfrm>
          <a:prstGeom prst="chevron">
            <a:avLst>
              <a:gd name="adj" fmla="val 62132"/>
            </a:avLst>
          </a:prstGeom>
          <a:solidFill>
            <a:srgbClr val="FF9900"/>
          </a:solidFill>
          <a:ln w="9525">
            <a:solidFill>
              <a:schemeClr val="tx1"/>
            </a:solidFill>
            <a:miter lim="800000"/>
            <a:headEnd/>
            <a:tailEnd/>
          </a:ln>
        </p:spPr>
        <p:txBody>
          <a:bodyPr wrap="none" anchor="ctr"/>
          <a:lstStyle/>
          <a:p>
            <a:pPr algn="ctr"/>
            <a:r>
              <a:rPr lang="en-US" altLang="zh-CN" sz="1800" b="0">
                <a:solidFill>
                  <a:schemeClr val="tx1"/>
                </a:solidFill>
                <a:latin typeface="Arial" charset="0"/>
              </a:rPr>
              <a:t>NIRIS operation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2" name="Rectangle 6"/>
          <p:cNvSpPr>
            <a:spLocks noChangeArrowheads="1"/>
          </p:cNvSpPr>
          <p:nvPr/>
        </p:nvSpPr>
        <p:spPr bwMode="auto">
          <a:xfrm>
            <a:off x="609600" y="2514600"/>
            <a:ext cx="7924800" cy="762000"/>
          </a:xfrm>
          <a:prstGeom prst="rect">
            <a:avLst/>
          </a:prstGeom>
          <a:noFill/>
          <a:ln w="9525">
            <a:noFill/>
            <a:miter lim="800000"/>
            <a:headEnd/>
            <a:tailEnd/>
          </a:ln>
          <a:effectLst/>
        </p:spPr>
        <p:txBody>
          <a:bodyPr anchor="ctr"/>
          <a:lstStyle/>
          <a:p>
            <a:pPr algn="ctr" eaLnBrk="1" hangingPunct="1">
              <a:lnSpc>
                <a:spcPct val="125000"/>
              </a:lnSpc>
            </a:pPr>
            <a:r>
              <a:rPr lang="en-US" altLang="zh-CN" sz="3600">
                <a:solidFill>
                  <a:srgbClr val="FF0000"/>
                </a:solidFill>
                <a:effectLst>
                  <a:outerShdw blurRad="38100" dist="38100" dir="2700000" algn="tl">
                    <a:srgbClr val="C0C0C0"/>
                  </a:outerShdw>
                </a:effectLst>
                <a:latin typeface="Tahoma" pitchFamily="34" charset="0"/>
                <a:ea typeface="SimSun" pitchFamily="2" charset="-122"/>
              </a:rPr>
              <a:t>M1.2 Flare Observed </a:t>
            </a:r>
          </a:p>
          <a:p>
            <a:pPr algn="ctr" eaLnBrk="1" hangingPunct="1">
              <a:lnSpc>
                <a:spcPct val="125000"/>
              </a:lnSpc>
            </a:pPr>
            <a:r>
              <a:rPr lang="en-US" altLang="zh-CN" sz="3600">
                <a:solidFill>
                  <a:srgbClr val="FF0000"/>
                </a:solidFill>
                <a:effectLst>
                  <a:outerShdw blurRad="38100" dist="38100" dir="2700000" algn="tl">
                    <a:srgbClr val="C0C0C0"/>
                  </a:outerShdw>
                </a:effectLst>
                <a:latin typeface="Tahoma" pitchFamily="34" charset="0"/>
                <a:ea typeface="SimSun" pitchFamily="2" charset="-122"/>
              </a:rPr>
              <a:t>in He I 1083 nm</a:t>
            </a:r>
          </a:p>
        </p:txBody>
      </p:sp>
      <p:pic>
        <p:nvPicPr>
          <p:cNvPr id="219141" name="flare_M1.2_20120705_4.avi">
            <a:hlinkClick r:id="" action="ppaction://media"/>
          </p:cNvPr>
          <p:cNvPicPr>
            <a:picLocks noGrp="1" noRot="1" noChangeAspect="1" noChangeArrowheads="1"/>
          </p:cNvPicPr>
          <p:nvPr>
            <p:ph/>
            <a:videoFile r:link="rId1"/>
          </p:nvPr>
        </p:nvPicPr>
        <p:blipFill>
          <a:blip r:embed="rId4" cstate="print"/>
          <a:srcRect/>
          <a:stretch>
            <a:fillRect/>
          </a:stretch>
        </p:blipFill>
        <p:spPr>
          <a:xfrm>
            <a:off x="1600200" y="-25400"/>
            <a:ext cx="6096000" cy="6096000"/>
          </a:xfr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19141"/>
                                        </p:tgtEl>
                                        <p:attrNameLst>
                                          <p:attrName>style.visibility</p:attrName>
                                        </p:attrNameLst>
                                      </p:cBhvr>
                                      <p:to>
                                        <p:strVal val="visible"/>
                                      </p:to>
                                    </p:set>
                                    <p:anim calcmode="lin" valueType="num">
                                      <p:cBhvr additive="base">
                                        <p:cTn id="7" dur="2000" fill="hold"/>
                                        <p:tgtEl>
                                          <p:spTgt spid="219141"/>
                                        </p:tgtEl>
                                        <p:attrNameLst>
                                          <p:attrName>ppt_x</p:attrName>
                                        </p:attrNameLst>
                                      </p:cBhvr>
                                      <p:tavLst>
                                        <p:tav tm="0">
                                          <p:val>
                                            <p:strVal val="#ppt_x"/>
                                          </p:val>
                                        </p:tav>
                                        <p:tav tm="100000">
                                          <p:val>
                                            <p:strVal val="#ppt_x"/>
                                          </p:val>
                                        </p:tav>
                                      </p:tavLst>
                                    </p:anim>
                                    <p:anim calcmode="lin" valueType="num">
                                      <p:cBhvr additive="base">
                                        <p:cTn id="8" dur="2000" fill="hold"/>
                                        <p:tgtEl>
                                          <p:spTgt spid="219141"/>
                                        </p:tgtEl>
                                        <p:attrNameLst>
                                          <p:attrName>ppt_y</p:attrName>
                                        </p:attrNameLst>
                                      </p:cBhvr>
                                      <p:tavLst>
                                        <p:tav tm="0">
                                          <p:val>
                                            <p:strVal val="0-#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19620" fill="hold"/>
                                        <p:tgtEl>
                                          <p:spTgt spid="21914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1" repeatCount="indefinite" fill="remove" display="0">
                  <p:stCondLst>
                    <p:cond delay="indefinite"/>
                  </p:stCondLst>
                  <p:endCondLst>
                    <p:cond evt="onNext" delay="0">
                      <p:tgtEl>
                        <p:sldTgt/>
                      </p:tgtEl>
                    </p:cond>
                    <p:cond evt="onPrev" delay="0">
                      <p:tgtEl>
                        <p:sldTgt/>
                      </p:tgtEl>
                    </p:cond>
                  </p:endCondLst>
                </p:cTn>
                <p:tgtEl>
                  <p:spTgt spid="219141"/>
                </p:tgtEl>
              </p:cMediaNode>
            </p:video>
            <p:seq concurrent="1" nextAc="seek">
              <p:cTn id="12" restart="whenNotActive" fill="hold" evtFilter="cancelBubble" nodeType="interactiveSeq">
                <p:stCondLst>
                  <p:cond evt="onClick" delay="0">
                    <p:tgtEl>
                      <p:spTgt spid="219141"/>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withEffect">
                                  <p:stCondLst>
                                    <p:cond delay="0"/>
                                  </p:stCondLst>
                                  <p:childTnLst>
                                    <p:cmd type="call" cmd="togglePause">
                                      <p:cBhvr>
                                        <p:cTn id="16" dur="1" fill="hold"/>
                                        <p:tgtEl>
                                          <p:spTgt spid="219141"/>
                                        </p:tgtEl>
                                      </p:cBhvr>
                                    </p:cmd>
                                  </p:childTnLst>
                                </p:cTn>
                              </p:par>
                            </p:childTnLst>
                          </p:cTn>
                        </p:par>
                      </p:childTnLst>
                    </p:cTn>
                  </p:par>
                </p:childTnLst>
              </p:cTn>
              <p:nextCondLst>
                <p:cond evt="onClick" delay="0">
                  <p:tgtEl>
                    <p:spTgt spid="21914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51" name="Picture 1"/>
          <p:cNvPicPr>
            <a:picLocks noChangeAspect="1"/>
          </p:cNvPicPr>
          <p:nvPr/>
        </p:nvPicPr>
        <p:blipFill>
          <a:blip r:embed="rId3" cstate="print"/>
          <a:srcRect/>
          <a:stretch>
            <a:fillRect/>
          </a:stretch>
        </p:blipFill>
        <p:spPr bwMode="auto">
          <a:xfrm>
            <a:off x="266700" y="304800"/>
            <a:ext cx="3879850" cy="5715000"/>
          </a:xfrm>
          <a:prstGeom prst="rect">
            <a:avLst/>
          </a:prstGeom>
          <a:noFill/>
          <a:ln w="9525">
            <a:noFill/>
            <a:miter lim="800000"/>
            <a:headEnd/>
            <a:tailEnd/>
          </a:ln>
        </p:spPr>
      </p:pic>
      <p:pic>
        <p:nvPicPr>
          <p:cNvPr id="97286" name="Picture 6" descr="West_view"/>
          <p:cNvPicPr>
            <a:picLocks noChangeAspect="1" noChangeArrowheads="1"/>
          </p:cNvPicPr>
          <p:nvPr/>
        </p:nvPicPr>
        <p:blipFill>
          <a:blip r:embed="rId4" cstate="print"/>
          <a:srcRect/>
          <a:stretch>
            <a:fillRect/>
          </a:stretch>
        </p:blipFill>
        <p:spPr bwMode="auto">
          <a:xfrm>
            <a:off x="257175" y="1152525"/>
            <a:ext cx="4706938" cy="4876800"/>
          </a:xfrm>
          <a:prstGeom prst="rect">
            <a:avLst/>
          </a:prstGeom>
          <a:noFill/>
          <a:ln w="9525">
            <a:noFill/>
            <a:miter lim="800000"/>
            <a:headEnd/>
            <a:tailEnd/>
          </a:ln>
        </p:spPr>
      </p:pic>
      <p:pic>
        <p:nvPicPr>
          <p:cNvPr id="97287" name="Picture 7" descr="East_view"/>
          <p:cNvPicPr>
            <a:picLocks noChangeArrowheads="1"/>
          </p:cNvPicPr>
          <p:nvPr/>
        </p:nvPicPr>
        <p:blipFill>
          <a:blip r:embed="rId5" cstate="print"/>
          <a:srcRect/>
          <a:stretch>
            <a:fillRect/>
          </a:stretch>
        </p:blipFill>
        <p:spPr bwMode="auto">
          <a:xfrm>
            <a:off x="257175" y="1152525"/>
            <a:ext cx="4716463" cy="4881563"/>
          </a:xfrm>
          <a:prstGeom prst="rect">
            <a:avLst/>
          </a:prstGeom>
          <a:noFill/>
          <a:ln w="9525">
            <a:noFill/>
            <a:miter lim="800000"/>
            <a:headEnd/>
            <a:tailEnd/>
          </a:ln>
        </p:spPr>
      </p:pic>
      <p:sp>
        <p:nvSpPr>
          <p:cNvPr id="6148" name="Rectangle 2"/>
          <p:cNvSpPr>
            <a:spLocks noChangeArrowheads="1"/>
          </p:cNvSpPr>
          <p:nvPr/>
        </p:nvSpPr>
        <p:spPr bwMode="auto">
          <a:xfrm>
            <a:off x="3886200" y="228600"/>
            <a:ext cx="44958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NST Features</a:t>
            </a:r>
          </a:p>
        </p:txBody>
      </p:sp>
      <p:sp>
        <p:nvSpPr>
          <p:cNvPr id="6149" name="Rectangle 8"/>
          <p:cNvSpPr>
            <a:spLocks noChangeArrowheads="1"/>
          </p:cNvSpPr>
          <p:nvPr/>
        </p:nvSpPr>
        <p:spPr bwMode="auto">
          <a:xfrm>
            <a:off x="5105400" y="1066800"/>
            <a:ext cx="3886200" cy="4953000"/>
          </a:xfrm>
          <a:prstGeom prst="rect">
            <a:avLst/>
          </a:prstGeom>
          <a:noFill/>
          <a:ln w="9525">
            <a:noFill/>
            <a:miter lim="800000"/>
            <a:headEnd/>
            <a:tailEnd/>
          </a:ln>
        </p:spPr>
        <p:txBody>
          <a:bodyPr/>
          <a:lstStyle/>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All reflecting, off-axis Gregory optical configuration</a:t>
            </a: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PM: off-axis 1.6 m clear aperture (1.7 m blank) with f/2.4</a:t>
            </a: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Figuring PM to 16 nm rms</a:t>
            </a: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Effective focal length: 83.2 m (</a:t>
            </a:r>
            <a:r>
              <a:rPr lang="en-US" altLang="zh-CN" sz="1800" b="0" i="1">
                <a:solidFill>
                  <a:srgbClr val="000066"/>
                </a:solidFill>
              </a:rPr>
              <a:t>F</a:t>
            </a:r>
            <a:r>
              <a:rPr lang="en-US" altLang="zh-CN" sz="1800" b="0">
                <a:solidFill>
                  <a:srgbClr val="000066"/>
                </a:solidFill>
              </a:rPr>
              <a:t>/52 at Gregorian focus and </a:t>
            </a:r>
            <a:r>
              <a:rPr lang="en-US" altLang="zh-CN" sz="1800" b="0" i="1">
                <a:solidFill>
                  <a:srgbClr val="000066"/>
                </a:solidFill>
              </a:rPr>
              <a:t>F</a:t>
            </a:r>
            <a:r>
              <a:rPr lang="en-US" altLang="zh-CN" sz="1800" b="0">
                <a:solidFill>
                  <a:srgbClr val="000066"/>
                </a:solidFill>
              </a:rPr>
              <a:t>/26 at Coudé focus)</a:t>
            </a: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FOV: 2</a:t>
            </a:r>
            <a:r>
              <a:rPr lang="en-US" altLang="zh-CN" sz="1800" b="0">
                <a:solidFill>
                  <a:srgbClr val="000066"/>
                </a:solidFill>
                <a:cs typeface="Times New Roman" pitchFamily="18" charset="0"/>
              </a:rPr>
              <a:t>' </a:t>
            </a:r>
            <a:r>
              <a:rPr lang="en-US" altLang="zh-CN" sz="1800" b="0">
                <a:solidFill>
                  <a:srgbClr val="000066"/>
                </a:solidFill>
              </a:rPr>
              <a:t>in prime focus </a:t>
            </a: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Wavelength range from 380 nm to NIR in Coud</a:t>
            </a:r>
            <a:r>
              <a:rPr lang="en-US" altLang="zh-CN" sz="1800" b="0">
                <a:solidFill>
                  <a:srgbClr val="000066"/>
                </a:solidFill>
                <a:cs typeface="Times New Roman" pitchFamily="18" charset="0"/>
              </a:rPr>
              <a:t>é</a:t>
            </a:r>
            <a:r>
              <a:rPr lang="en-US" altLang="zh-CN" sz="1800" b="0">
                <a:solidFill>
                  <a:srgbClr val="000066"/>
                </a:solidFill>
              </a:rPr>
              <a:t> lab with AO</a:t>
            </a: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Integrated active optics (ao) and adaptive optics (AO)</a:t>
            </a: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Quasi-static telescope alignment</a:t>
            </a: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Diffraction limited: 0.06</a:t>
            </a:r>
            <a:r>
              <a:rPr lang="en-US" altLang="zh-CN" sz="1800" b="0">
                <a:solidFill>
                  <a:srgbClr val="000066"/>
                </a:solidFill>
                <a:cs typeface="Times New Roman" pitchFamily="18" charset="0"/>
              </a:rPr>
              <a:t>″</a:t>
            </a:r>
            <a:r>
              <a:rPr lang="en-US" altLang="zh-CN" sz="1800" b="0">
                <a:solidFill>
                  <a:srgbClr val="000066"/>
                </a:solidFill>
              </a:rPr>
              <a:t>@ 500 nm and 0.2</a:t>
            </a:r>
            <a:r>
              <a:rPr lang="en-US" altLang="zh-CN" sz="1800" b="0">
                <a:solidFill>
                  <a:srgbClr val="000066"/>
                </a:solidFill>
                <a:cs typeface="Times New Roman" pitchFamily="18" charset="0"/>
              </a:rPr>
              <a:t>″</a:t>
            </a:r>
            <a:r>
              <a:rPr lang="en-US" altLang="zh-CN" sz="1800" b="0">
                <a:solidFill>
                  <a:srgbClr val="000066"/>
                </a:solidFill>
              </a:rPr>
              <a:t>@ 1.56 </a:t>
            </a:r>
            <a:r>
              <a:rPr lang="en-US" altLang="zh-CN" sz="1800" b="0">
                <a:solidFill>
                  <a:srgbClr val="000066"/>
                </a:solidFill>
                <a:sym typeface="Symbol" pitchFamily="18" charset="2"/>
              </a:rPr>
              <a:t>m with AO</a:t>
            </a: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rPr>
              <a:t>WFS, polarization and calibration optics immediately before M3</a:t>
            </a:r>
            <a:endParaRPr lang="en-US" altLang="zh-CN" sz="1800" b="0">
              <a:solidFill>
                <a:srgbClr val="000066"/>
              </a:solidFill>
              <a:sym typeface="Symbol" pitchFamily="18" charset="2"/>
            </a:endParaRPr>
          </a:p>
          <a:p>
            <a:pPr marL="342900" indent="-342900" eaLnBrk="1" hangingPunct="1">
              <a:lnSpc>
                <a:spcPct val="82000"/>
              </a:lnSpc>
              <a:spcBef>
                <a:spcPct val="20000"/>
              </a:spcBef>
              <a:buClr>
                <a:schemeClr val="accent2"/>
              </a:buClr>
              <a:buFont typeface="Wingdings" pitchFamily="2" charset="2"/>
              <a:buChar char="v"/>
            </a:pPr>
            <a:r>
              <a:rPr lang="en-US" altLang="zh-CN" sz="1800" b="0">
                <a:solidFill>
                  <a:srgbClr val="000066"/>
                </a:solidFill>
                <a:sym typeface="Symbol" pitchFamily="18" charset="2"/>
              </a:rPr>
              <a:t>Facility-class instruments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97286"/>
                                        </p:tgtEl>
                                        <p:attrNameLst>
                                          <p:attrName>style.visibility</p:attrName>
                                        </p:attrNameLst>
                                      </p:cBhvr>
                                      <p:to>
                                        <p:strVal val="visible"/>
                                      </p:to>
                                    </p:set>
                                    <p:anim calcmode="lin" valueType="num">
                                      <p:cBhvr additive="base">
                                        <p:cTn id="7" dur="500" fill="hold"/>
                                        <p:tgtEl>
                                          <p:spTgt spid="97286"/>
                                        </p:tgtEl>
                                        <p:attrNameLst>
                                          <p:attrName>ppt_x</p:attrName>
                                        </p:attrNameLst>
                                      </p:cBhvr>
                                      <p:tavLst>
                                        <p:tav tm="0">
                                          <p:val>
                                            <p:strVal val="1+#ppt_w/2"/>
                                          </p:val>
                                        </p:tav>
                                        <p:tav tm="100000">
                                          <p:val>
                                            <p:strVal val="#ppt_x"/>
                                          </p:val>
                                        </p:tav>
                                      </p:tavLst>
                                    </p:anim>
                                    <p:anim calcmode="lin" valueType="num">
                                      <p:cBhvr additive="base">
                                        <p:cTn id="8" dur="500" fill="hold"/>
                                        <p:tgtEl>
                                          <p:spTgt spid="9728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97287"/>
                                        </p:tgtEl>
                                        <p:attrNameLst>
                                          <p:attrName>style.visibility</p:attrName>
                                        </p:attrNameLst>
                                      </p:cBhvr>
                                      <p:to>
                                        <p:strVal val="visible"/>
                                      </p:to>
                                    </p:set>
                                    <p:anim calcmode="lin" valueType="num">
                                      <p:cBhvr additive="base">
                                        <p:cTn id="13" dur="500" fill="hold"/>
                                        <p:tgtEl>
                                          <p:spTgt spid="97287"/>
                                        </p:tgtEl>
                                        <p:attrNameLst>
                                          <p:attrName>ppt_x</p:attrName>
                                        </p:attrNameLst>
                                      </p:cBhvr>
                                      <p:tavLst>
                                        <p:tav tm="0">
                                          <p:val>
                                            <p:strVal val="0-#ppt_w/2"/>
                                          </p:val>
                                        </p:tav>
                                        <p:tav tm="100000">
                                          <p:val>
                                            <p:strVal val="#ppt_x"/>
                                          </p:val>
                                        </p:tav>
                                      </p:tavLst>
                                    </p:anim>
                                    <p:anim calcmode="lin" valueType="num">
                                      <p:cBhvr additive="base">
                                        <p:cTn id="14" dur="500" fill="hold"/>
                                        <p:tgtEl>
                                          <p:spTgt spid="972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8530" name="Picture 11"/>
          <p:cNvPicPr>
            <a:picLocks noChangeAspect="1" noChangeArrowheads="1"/>
          </p:cNvPicPr>
          <p:nvPr/>
        </p:nvPicPr>
        <p:blipFill>
          <a:blip r:embed="rId3" cstate="print"/>
          <a:srcRect/>
          <a:stretch>
            <a:fillRect/>
          </a:stretch>
        </p:blipFill>
        <p:spPr bwMode="auto">
          <a:xfrm>
            <a:off x="4232275" y="1066800"/>
            <a:ext cx="4386263" cy="4781550"/>
          </a:xfrm>
          <a:prstGeom prst="rect">
            <a:avLst/>
          </a:prstGeom>
          <a:noFill/>
          <a:ln w="9525">
            <a:noFill/>
            <a:miter lim="800000"/>
            <a:headEnd/>
            <a:tailEnd/>
          </a:ln>
        </p:spPr>
      </p:pic>
      <p:sp>
        <p:nvSpPr>
          <p:cNvPr id="98317" name="Text Box 13"/>
          <p:cNvSpPr txBox="1">
            <a:spLocks noChangeArrowheads="1"/>
          </p:cNvSpPr>
          <p:nvPr/>
        </p:nvSpPr>
        <p:spPr bwMode="auto">
          <a:xfrm>
            <a:off x="7661275" y="1878013"/>
            <a:ext cx="762000" cy="396875"/>
          </a:xfrm>
          <a:prstGeom prst="rect">
            <a:avLst/>
          </a:prstGeom>
          <a:noFill/>
          <a:ln w="9525">
            <a:noFill/>
            <a:miter lim="800000"/>
            <a:headEnd/>
            <a:tailEnd/>
          </a:ln>
        </p:spPr>
        <p:txBody>
          <a:bodyPr>
            <a:spAutoFit/>
          </a:bodyPr>
          <a:lstStyle/>
          <a:p>
            <a:r>
              <a:rPr lang="en-US" altLang="zh-CN">
                <a:solidFill>
                  <a:srgbClr val="FF6600"/>
                </a:solidFill>
              </a:rPr>
              <a:t>BFI</a:t>
            </a:r>
          </a:p>
        </p:txBody>
      </p:sp>
      <p:sp>
        <p:nvSpPr>
          <p:cNvPr id="98318" name="Line 14"/>
          <p:cNvSpPr>
            <a:spLocks noChangeShapeType="1"/>
          </p:cNvSpPr>
          <p:nvPr/>
        </p:nvSpPr>
        <p:spPr bwMode="auto">
          <a:xfrm flipH="1">
            <a:off x="7204075" y="2133600"/>
            <a:ext cx="457200" cy="152400"/>
          </a:xfrm>
          <a:prstGeom prst="line">
            <a:avLst/>
          </a:prstGeom>
          <a:noFill/>
          <a:ln w="38100">
            <a:solidFill>
              <a:srgbClr val="FF6600"/>
            </a:solidFill>
            <a:round/>
            <a:headEnd/>
            <a:tailEnd type="triangle" w="med" len="med"/>
          </a:ln>
        </p:spPr>
        <p:txBody>
          <a:bodyPr/>
          <a:lstStyle/>
          <a:p>
            <a:endParaRPr lang="en-US"/>
          </a:p>
        </p:txBody>
      </p:sp>
      <p:sp>
        <p:nvSpPr>
          <p:cNvPr id="98321" name="Text Box 17"/>
          <p:cNvSpPr txBox="1">
            <a:spLocks noChangeArrowheads="1"/>
          </p:cNvSpPr>
          <p:nvPr/>
        </p:nvSpPr>
        <p:spPr bwMode="auto">
          <a:xfrm>
            <a:off x="4384675" y="4327525"/>
            <a:ext cx="565150" cy="396875"/>
          </a:xfrm>
          <a:prstGeom prst="rect">
            <a:avLst/>
          </a:prstGeom>
          <a:noFill/>
          <a:ln w="9525">
            <a:noFill/>
            <a:miter lim="800000"/>
            <a:headEnd/>
            <a:tailEnd/>
          </a:ln>
        </p:spPr>
        <p:txBody>
          <a:bodyPr wrap="none">
            <a:spAutoFit/>
          </a:bodyPr>
          <a:lstStyle/>
          <a:p>
            <a:r>
              <a:rPr lang="en-US" altLang="zh-CN">
                <a:solidFill>
                  <a:srgbClr val="FF6600"/>
                </a:solidFill>
              </a:rPr>
              <a:t>AO</a:t>
            </a:r>
          </a:p>
        </p:txBody>
      </p:sp>
      <p:sp>
        <p:nvSpPr>
          <p:cNvPr id="98322" name="Line 18"/>
          <p:cNvSpPr>
            <a:spLocks noChangeShapeType="1"/>
          </p:cNvSpPr>
          <p:nvPr/>
        </p:nvSpPr>
        <p:spPr bwMode="auto">
          <a:xfrm>
            <a:off x="4918075" y="4648200"/>
            <a:ext cx="685800" cy="152400"/>
          </a:xfrm>
          <a:prstGeom prst="line">
            <a:avLst/>
          </a:prstGeom>
          <a:noFill/>
          <a:ln w="38100">
            <a:solidFill>
              <a:srgbClr val="FF6600"/>
            </a:solidFill>
            <a:round/>
            <a:headEnd/>
            <a:tailEnd type="triangle" w="med" len="med"/>
          </a:ln>
        </p:spPr>
        <p:txBody>
          <a:bodyPr/>
          <a:lstStyle/>
          <a:p>
            <a:endParaRPr lang="en-US"/>
          </a:p>
        </p:txBody>
      </p:sp>
      <p:sp>
        <p:nvSpPr>
          <p:cNvPr id="98323" name="Text Box 19"/>
          <p:cNvSpPr txBox="1">
            <a:spLocks noChangeArrowheads="1"/>
          </p:cNvSpPr>
          <p:nvPr/>
        </p:nvSpPr>
        <p:spPr bwMode="auto">
          <a:xfrm>
            <a:off x="6302375" y="4594225"/>
            <a:ext cx="720725" cy="396875"/>
          </a:xfrm>
          <a:prstGeom prst="rect">
            <a:avLst/>
          </a:prstGeom>
          <a:noFill/>
          <a:ln w="9525">
            <a:noFill/>
            <a:miter lim="800000"/>
            <a:headEnd/>
            <a:tailEnd/>
          </a:ln>
        </p:spPr>
        <p:txBody>
          <a:bodyPr wrap="none">
            <a:spAutoFit/>
          </a:bodyPr>
          <a:lstStyle/>
          <a:p>
            <a:r>
              <a:rPr lang="en-US" altLang="zh-CN">
                <a:solidFill>
                  <a:srgbClr val="FF6600"/>
                </a:solidFill>
              </a:rPr>
              <a:t>FISS</a:t>
            </a:r>
          </a:p>
        </p:txBody>
      </p:sp>
      <p:sp>
        <p:nvSpPr>
          <p:cNvPr id="98324" name="Line 20"/>
          <p:cNvSpPr>
            <a:spLocks noChangeShapeType="1"/>
          </p:cNvSpPr>
          <p:nvPr/>
        </p:nvSpPr>
        <p:spPr bwMode="auto">
          <a:xfrm flipH="1">
            <a:off x="5984875" y="4800600"/>
            <a:ext cx="381000" cy="0"/>
          </a:xfrm>
          <a:prstGeom prst="line">
            <a:avLst/>
          </a:prstGeom>
          <a:noFill/>
          <a:ln w="38100">
            <a:solidFill>
              <a:srgbClr val="FF6600"/>
            </a:solidFill>
            <a:round/>
            <a:headEnd/>
            <a:tailEnd type="triangle" w="med" len="med"/>
          </a:ln>
        </p:spPr>
        <p:txBody>
          <a:bodyPr/>
          <a:lstStyle/>
          <a:p>
            <a:endParaRPr lang="en-US"/>
          </a:p>
        </p:txBody>
      </p:sp>
      <p:sp>
        <p:nvSpPr>
          <p:cNvPr id="98325" name="Text Box 21"/>
          <p:cNvSpPr txBox="1">
            <a:spLocks noChangeArrowheads="1"/>
          </p:cNvSpPr>
          <p:nvPr/>
        </p:nvSpPr>
        <p:spPr bwMode="auto">
          <a:xfrm>
            <a:off x="4203700" y="5480050"/>
            <a:ext cx="804863" cy="396875"/>
          </a:xfrm>
          <a:prstGeom prst="rect">
            <a:avLst/>
          </a:prstGeom>
          <a:noFill/>
          <a:ln w="9525">
            <a:noFill/>
            <a:miter lim="800000"/>
            <a:headEnd/>
            <a:tailEnd/>
          </a:ln>
        </p:spPr>
        <p:txBody>
          <a:bodyPr wrap="none">
            <a:spAutoFit/>
          </a:bodyPr>
          <a:lstStyle/>
          <a:p>
            <a:r>
              <a:rPr lang="en-US" altLang="zh-CN">
                <a:solidFill>
                  <a:srgbClr val="FF6600"/>
                </a:solidFill>
              </a:rPr>
              <a:t>IRIM</a:t>
            </a:r>
          </a:p>
        </p:txBody>
      </p:sp>
      <p:sp>
        <p:nvSpPr>
          <p:cNvPr id="98326" name="Line 22"/>
          <p:cNvSpPr>
            <a:spLocks noChangeShapeType="1"/>
          </p:cNvSpPr>
          <p:nvPr/>
        </p:nvSpPr>
        <p:spPr bwMode="auto">
          <a:xfrm flipV="1">
            <a:off x="5070475" y="5334000"/>
            <a:ext cx="1066800" cy="228600"/>
          </a:xfrm>
          <a:prstGeom prst="line">
            <a:avLst/>
          </a:prstGeom>
          <a:noFill/>
          <a:ln w="38100">
            <a:solidFill>
              <a:srgbClr val="FF6600"/>
            </a:solidFill>
            <a:round/>
            <a:headEnd/>
            <a:tailEnd type="triangle" w="med" len="med"/>
          </a:ln>
        </p:spPr>
        <p:txBody>
          <a:bodyPr/>
          <a:lstStyle/>
          <a:p>
            <a:endParaRPr lang="en-US"/>
          </a:p>
        </p:txBody>
      </p:sp>
      <p:sp>
        <p:nvSpPr>
          <p:cNvPr id="2" name="Text Box 17"/>
          <p:cNvSpPr txBox="1">
            <a:spLocks noChangeArrowheads="1"/>
          </p:cNvSpPr>
          <p:nvPr/>
        </p:nvSpPr>
        <p:spPr bwMode="auto">
          <a:xfrm>
            <a:off x="4308475" y="4800600"/>
            <a:ext cx="608013" cy="396875"/>
          </a:xfrm>
          <a:prstGeom prst="rect">
            <a:avLst/>
          </a:prstGeom>
          <a:noFill/>
          <a:ln w="9525">
            <a:noFill/>
            <a:miter lim="800000"/>
            <a:headEnd/>
            <a:tailEnd/>
          </a:ln>
        </p:spPr>
        <p:txBody>
          <a:bodyPr wrap="none">
            <a:spAutoFit/>
          </a:bodyPr>
          <a:lstStyle/>
          <a:p>
            <a:r>
              <a:rPr lang="en-US" altLang="zh-CN">
                <a:solidFill>
                  <a:srgbClr val="FF6600"/>
                </a:solidFill>
              </a:rPr>
              <a:t>BFI</a:t>
            </a:r>
          </a:p>
        </p:txBody>
      </p:sp>
      <p:sp>
        <p:nvSpPr>
          <p:cNvPr id="3" name="Line 18"/>
          <p:cNvSpPr>
            <a:spLocks noChangeShapeType="1"/>
          </p:cNvSpPr>
          <p:nvPr/>
        </p:nvSpPr>
        <p:spPr bwMode="auto">
          <a:xfrm>
            <a:off x="4918075" y="5029200"/>
            <a:ext cx="685800" cy="152400"/>
          </a:xfrm>
          <a:prstGeom prst="line">
            <a:avLst/>
          </a:prstGeom>
          <a:noFill/>
          <a:ln w="38100">
            <a:solidFill>
              <a:srgbClr val="FF6600"/>
            </a:solidFill>
            <a:round/>
            <a:headEnd/>
            <a:tailEnd type="triangle" w="med" len="med"/>
          </a:ln>
        </p:spPr>
        <p:txBody>
          <a:bodyPr/>
          <a:lstStyle/>
          <a:p>
            <a:endParaRPr lang="en-US"/>
          </a:p>
        </p:txBody>
      </p:sp>
      <p:sp>
        <p:nvSpPr>
          <p:cNvPr id="4" name="Line 18"/>
          <p:cNvSpPr>
            <a:spLocks noChangeShapeType="1"/>
          </p:cNvSpPr>
          <p:nvPr/>
        </p:nvSpPr>
        <p:spPr bwMode="auto">
          <a:xfrm>
            <a:off x="4765675" y="3200400"/>
            <a:ext cx="685800" cy="533400"/>
          </a:xfrm>
          <a:prstGeom prst="line">
            <a:avLst/>
          </a:prstGeom>
          <a:noFill/>
          <a:ln w="38100">
            <a:solidFill>
              <a:srgbClr val="FF6600"/>
            </a:solidFill>
            <a:round/>
            <a:headEnd/>
            <a:tailEnd type="triangle" w="med" len="med"/>
          </a:ln>
        </p:spPr>
        <p:txBody>
          <a:bodyPr/>
          <a:lstStyle/>
          <a:p>
            <a:endParaRPr lang="en-US"/>
          </a:p>
        </p:txBody>
      </p:sp>
      <p:sp>
        <p:nvSpPr>
          <p:cNvPr id="5" name="Text Box 17"/>
          <p:cNvSpPr txBox="1">
            <a:spLocks noChangeArrowheads="1"/>
          </p:cNvSpPr>
          <p:nvPr/>
        </p:nvSpPr>
        <p:spPr bwMode="auto">
          <a:xfrm>
            <a:off x="4232275" y="2803525"/>
            <a:ext cx="920750" cy="396875"/>
          </a:xfrm>
          <a:prstGeom prst="rect">
            <a:avLst/>
          </a:prstGeom>
          <a:noFill/>
          <a:ln w="9525">
            <a:noFill/>
            <a:miter lim="800000"/>
            <a:headEnd/>
            <a:tailEnd/>
          </a:ln>
        </p:spPr>
        <p:txBody>
          <a:bodyPr wrap="none">
            <a:spAutoFit/>
          </a:bodyPr>
          <a:lstStyle/>
          <a:p>
            <a:r>
              <a:rPr lang="en-US" altLang="zh-CN">
                <a:solidFill>
                  <a:srgbClr val="FF6600"/>
                </a:solidFill>
              </a:rPr>
              <a:t>CYRA</a:t>
            </a:r>
          </a:p>
        </p:txBody>
      </p:sp>
      <p:pic>
        <p:nvPicPr>
          <p:cNvPr id="278543" name="Picture 15"/>
          <p:cNvPicPr>
            <a:picLocks noChangeAspect="1" noChangeArrowheads="1"/>
          </p:cNvPicPr>
          <p:nvPr/>
        </p:nvPicPr>
        <p:blipFill>
          <a:blip r:embed="rId4" cstate="print"/>
          <a:srcRect/>
          <a:stretch>
            <a:fillRect/>
          </a:stretch>
        </p:blipFill>
        <p:spPr bwMode="auto">
          <a:xfrm>
            <a:off x="7526338" y="0"/>
            <a:ext cx="1617662" cy="1825625"/>
          </a:xfrm>
          <a:prstGeom prst="rect">
            <a:avLst/>
          </a:prstGeom>
          <a:noFill/>
          <a:ln w="9525" algn="ctr">
            <a:noFill/>
            <a:miter lim="800000"/>
            <a:headEnd/>
            <a:tailEnd/>
          </a:ln>
          <a:effectLst/>
        </p:spPr>
      </p:pic>
      <p:sp>
        <p:nvSpPr>
          <p:cNvPr id="278544" name="Rectangle 3"/>
          <p:cNvSpPr>
            <a:spLocks noChangeArrowheads="1"/>
          </p:cNvSpPr>
          <p:nvPr/>
        </p:nvSpPr>
        <p:spPr bwMode="auto">
          <a:xfrm>
            <a:off x="914400" y="228600"/>
            <a:ext cx="7467600" cy="685800"/>
          </a:xfrm>
          <a:prstGeom prst="rect">
            <a:avLst/>
          </a:prstGeom>
          <a:noFill/>
          <a:ln w="9525">
            <a:noFill/>
            <a:miter lim="800000"/>
            <a:headEnd/>
            <a:tailEnd/>
          </a:ln>
          <a:effectLst/>
        </p:spPr>
        <p:txBody>
          <a:bodyPr anchor="ctr"/>
          <a:lstStyle/>
          <a:p>
            <a:pPr eaLnBrk="1" hangingPunct="1">
              <a:lnSpc>
                <a:spcPct val="125000"/>
              </a:lnSpc>
            </a:pPr>
            <a:r>
              <a:rPr lang="en-US" altLang="zh-CN" sz="3600">
                <a:solidFill>
                  <a:srgbClr val="FF0000"/>
                </a:solidFill>
                <a:latin typeface="Tahoma" pitchFamily="34" charset="0"/>
                <a:ea typeface="SimSun" pitchFamily="2" charset="-122"/>
              </a:rPr>
              <a:t>NST Scientific Instruments</a:t>
            </a:r>
          </a:p>
        </p:txBody>
      </p:sp>
      <p:sp>
        <p:nvSpPr>
          <p:cNvPr id="278545" name="Rectangle 8"/>
          <p:cNvSpPr>
            <a:spLocks noChangeArrowheads="1"/>
          </p:cNvSpPr>
          <p:nvPr/>
        </p:nvSpPr>
        <p:spPr bwMode="auto">
          <a:xfrm>
            <a:off x="381000" y="1447800"/>
            <a:ext cx="3810000" cy="3829050"/>
          </a:xfrm>
          <a:prstGeom prst="rect">
            <a:avLst/>
          </a:prstGeom>
          <a:noFill/>
          <a:ln w="9525">
            <a:noFill/>
            <a:miter lim="800000"/>
            <a:headEnd/>
            <a:tailEnd/>
          </a:ln>
        </p:spPr>
        <p:txBody>
          <a:bodyPr/>
          <a:lstStyle/>
          <a:p>
            <a:pPr marL="342900" indent="-342900" eaLnBrk="1" hangingPunct="1">
              <a:lnSpc>
                <a:spcPct val="12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Broad-band Filter Imager (BFI)</a:t>
            </a:r>
          </a:p>
          <a:p>
            <a:pPr marL="342900" indent="-342900" eaLnBrk="1" hangingPunct="1">
              <a:lnSpc>
                <a:spcPct val="12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Cryogenic Infrared Spectrograph (CYRA)</a:t>
            </a:r>
          </a:p>
          <a:p>
            <a:pPr marL="342900" indent="-342900" eaLnBrk="1" hangingPunct="1">
              <a:lnSpc>
                <a:spcPct val="12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Adaptive Optics (AO: AO-76, AO-308, MCAO)</a:t>
            </a:r>
            <a:endParaRPr lang="en-US" altLang="zh-CN" sz="1600" b="0">
              <a:solidFill>
                <a:srgbClr val="000066"/>
              </a:solidFill>
              <a:latin typeface="Tahoma" pitchFamily="34" charset="0"/>
              <a:cs typeface="Tahoma" pitchFamily="34" charset="0"/>
            </a:endParaRPr>
          </a:p>
          <a:p>
            <a:pPr marL="342900" indent="-342900" eaLnBrk="1" hangingPunct="1">
              <a:lnSpc>
                <a:spcPct val="12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InfraRed Imaging Spectro-polarimeters (IRIM, NIRIS)</a:t>
            </a:r>
          </a:p>
          <a:p>
            <a:pPr marL="342900" indent="-342900" eaLnBrk="1" hangingPunct="1">
              <a:lnSpc>
                <a:spcPct val="12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Visible Imaging Spectro-polarimeters (VISP)</a:t>
            </a:r>
          </a:p>
          <a:p>
            <a:pPr marL="342900" indent="-342900" eaLnBrk="1" hangingPunct="1">
              <a:lnSpc>
                <a:spcPct val="120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Fast Imaging Solar Spectrograph (FISS)</a:t>
            </a:r>
            <a:endParaRPr lang="en-US" altLang="zh-CN" sz="1800" b="0">
              <a:solidFill>
                <a:srgbClr val="000066"/>
              </a:solidFill>
              <a:latin typeface="Tahoma" pitchFamily="34" charset="0"/>
              <a:cs typeface="Tahoma" pitchFamily="34" charset="0"/>
              <a:sym typeface="Symbol" pitchFamily="18" charset="2"/>
            </a:endParaRPr>
          </a:p>
        </p:txBody>
      </p:sp>
      <p:sp>
        <p:nvSpPr>
          <p:cNvPr id="6" name="Text Box 17"/>
          <p:cNvSpPr txBox="1">
            <a:spLocks noChangeArrowheads="1"/>
          </p:cNvSpPr>
          <p:nvPr/>
        </p:nvSpPr>
        <p:spPr bwMode="auto">
          <a:xfrm>
            <a:off x="7889875" y="5410200"/>
            <a:ext cx="763588" cy="396875"/>
          </a:xfrm>
          <a:prstGeom prst="rect">
            <a:avLst/>
          </a:prstGeom>
          <a:noFill/>
          <a:ln w="9525">
            <a:noFill/>
            <a:miter lim="800000"/>
            <a:headEnd/>
            <a:tailEnd/>
          </a:ln>
        </p:spPr>
        <p:txBody>
          <a:bodyPr wrap="none">
            <a:spAutoFit/>
          </a:bodyPr>
          <a:lstStyle/>
          <a:p>
            <a:r>
              <a:rPr lang="en-US" altLang="zh-CN">
                <a:solidFill>
                  <a:srgbClr val="FF6600"/>
                </a:solidFill>
              </a:rPr>
              <a:t>VISP</a:t>
            </a:r>
          </a:p>
        </p:txBody>
      </p:sp>
      <p:sp>
        <p:nvSpPr>
          <p:cNvPr id="278547" name="Line 19"/>
          <p:cNvSpPr>
            <a:spLocks noChangeShapeType="1"/>
          </p:cNvSpPr>
          <p:nvPr/>
        </p:nvSpPr>
        <p:spPr bwMode="auto">
          <a:xfrm flipH="1" flipV="1">
            <a:off x="6975475" y="5334000"/>
            <a:ext cx="990600" cy="304800"/>
          </a:xfrm>
          <a:prstGeom prst="line">
            <a:avLst/>
          </a:prstGeom>
          <a:noFill/>
          <a:ln w="38100">
            <a:solidFill>
              <a:srgbClr val="FF6600"/>
            </a:solidFill>
            <a:round/>
            <a:headEnd/>
            <a:tailEnd type="triangle" w="med" len="med"/>
          </a:ln>
          <a:effectLst/>
        </p:spPr>
        <p:txBody>
          <a:bodyPr wrap="none">
            <a:spAutoFit/>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318"/>
                                        </p:tgtEl>
                                        <p:attrNameLst>
                                          <p:attrName>style.visibility</p:attrName>
                                        </p:attrNameLst>
                                      </p:cBhvr>
                                      <p:to>
                                        <p:strVal val="visible"/>
                                      </p:to>
                                    </p:set>
                                    <p:animEffect transition="in" filter="blinds(horizontal)">
                                      <p:cBhvr>
                                        <p:cTn id="7" dur="500"/>
                                        <p:tgtEl>
                                          <p:spTgt spid="9831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8317"/>
                                        </p:tgtEl>
                                        <p:attrNameLst>
                                          <p:attrName>style.visibility</p:attrName>
                                        </p:attrNameLst>
                                      </p:cBhvr>
                                      <p:to>
                                        <p:strVal val="visible"/>
                                      </p:to>
                                    </p:set>
                                    <p:animEffect transition="in" filter="blinds(horizontal)">
                                      <p:cBhvr>
                                        <p:cTn id="10" dur="500"/>
                                        <p:tgtEl>
                                          <p:spTgt spid="983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8322"/>
                                        </p:tgtEl>
                                        <p:attrNameLst>
                                          <p:attrName>style.visibility</p:attrName>
                                        </p:attrNameLst>
                                      </p:cBhvr>
                                      <p:to>
                                        <p:strVal val="visible"/>
                                      </p:to>
                                    </p:set>
                                    <p:animEffect transition="in" filter="blinds(horizontal)">
                                      <p:cBhvr>
                                        <p:cTn id="13" dur="500"/>
                                        <p:tgtEl>
                                          <p:spTgt spid="98322"/>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98321"/>
                                        </p:tgtEl>
                                        <p:attrNameLst>
                                          <p:attrName>style.visibility</p:attrName>
                                        </p:attrNameLst>
                                      </p:cBhvr>
                                      <p:to>
                                        <p:strVal val="visible"/>
                                      </p:to>
                                    </p:set>
                                    <p:animEffect transition="in" filter="blinds(horizontal)">
                                      <p:cBhvr>
                                        <p:cTn id="16" dur="500"/>
                                        <p:tgtEl>
                                          <p:spTgt spid="98321"/>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98325"/>
                                        </p:tgtEl>
                                        <p:attrNameLst>
                                          <p:attrName>style.visibility</p:attrName>
                                        </p:attrNameLst>
                                      </p:cBhvr>
                                      <p:to>
                                        <p:strVal val="visible"/>
                                      </p:to>
                                    </p:set>
                                    <p:animEffect transition="in" filter="blinds(horizontal)">
                                      <p:cBhvr>
                                        <p:cTn id="19" dur="500"/>
                                        <p:tgtEl>
                                          <p:spTgt spid="9832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98326"/>
                                        </p:tgtEl>
                                        <p:attrNameLst>
                                          <p:attrName>style.visibility</p:attrName>
                                        </p:attrNameLst>
                                      </p:cBhvr>
                                      <p:to>
                                        <p:strVal val="visible"/>
                                      </p:to>
                                    </p:set>
                                    <p:animEffect transition="in" filter="blinds(horizontal)">
                                      <p:cBhvr>
                                        <p:cTn id="22" dur="500"/>
                                        <p:tgtEl>
                                          <p:spTgt spid="9832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98324"/>
                                        </p:tgtEl>
                                        <p:attrNameLst>
                                          <p:attrName>style.visibility</p:attrName>
                                        </p:attrNameLst>
                                      </p:cBhvr>
                                      <p:to>
                                        <p:strVal val="visible"/>
                                      </p:to>
                                    </p:set>
                                    <p:animEffect transition="in" filter="blinds(horizontal)">
                                      <p:cBhvr>
                                        <p:cTn id="25" dur="500"/>
                                        <p:tgtEl>
                                          <p:spTgt spid="9832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98323"/>
                                        </p:tgtEl>
                                        <p:attrNameLst>
                                          <p:attrName>style.visibility</p:attrName>
                                        </p:attrNameLst>
                                      </p:cBhvr>
                                      <p:to>
                                        <p:strVal val="visible"/>
                                      </p:to>
                                    </p:set>
                                    <p:animEffect transition="in" filter="blinds(horizontal)">
                                      <p:cBhvr>
                                        <p:cTn id="28" dur="500"/>
                                        <p:tgtEl>
                                          <p:spTgt spid="98323"/>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linds(horizontal)">
                                      <p:cBhvr>
                                        <p:cTn id="31" dur="500"/>
                                        <p:tgtEl>
                                          <p:spTgt spid="3"/>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linds(horizontal)">
                                      <p:cBhvr>
                                        <p:cTn id="34" dur="500"/>
                                        <p:tgtEl>
                                          <p:spTgt spid="2"/>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linds(horizontal)">
                                      <p:cBhvr>
                                        <p:cTn id="37" dur="500"/>
                                        <p:tgtEl>
                                          <p:spTgt spid="4"/>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linds(horizontal)">
                                      <p:cBhvr>
                                        <p:cTn id="40" dur="500"/>
                                        <p:tgtEl>
                                          <p:spTgt spid="5"/>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blinds(horizontal)">
                                      <p:cBhvr>
                                        <p:cTn id="43" dur="500"/>
                                        <p:tgtEl>
                                          <p:spTgt spid="6"/>
                                        </p:tgtEl>
                                      </p:cBhvr>
                                    </p:animEffect>
                                  </p:childTnLst>
                                </p:cTn>
                              </p:par>
                              <p:par>
                                <p:cTn id="44" presetID="1" presetClass="entr" presetSubtype="0" fill="hold" grpId="0" nodeType="withEffect">
                                  <p:stCondLst>
                                    <p:cond delay="0"/>
                                  </p:stCondLst>
                                  <p:childTnLst>
                                    <p:set>
                                      <p:cBhvr>
                                        <p:cTn id="45" dur="1" fill="hold">
                                          <p:stCondLst>
                                            <p:cond delay="0"/>
                                          </p:stCondLst>
                                        </p:cTn>
                                        <p:tgtEl>
                                          <p:spTgt spid="27854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3" presetClass="emph" presetSubtype="2" fill="hold" nodeType="clickEffect">
                                  <p:stCondLst>
                                    <p:cond delay="0"/>
                                  </p:stCondLst>
                                  <p:childTnLst>
                                    <p:animClr clrSpc="rgb" dir="cw">
                                      <p:cBhvr override="childStyle">
                                        <p:cTn id="49" dur="500" fill="hold"/>
                                        <p:tgtEl>
                                          <p:spTgt spid="278545">
                                            <p:txEl>
                                              <p:pRg st="2" end="2"/>
                                            </p:txEl>
                                          </p:spTgt>
                                        </p:tgtEl>
                                        <p:attrNameLst>
                                          <p:attrName>style.color</p:attrName>
                                        </p:attrNameLst>
                                      </p:cBhvr>
                                      <p:to>
                                        <a:srgbClr val="FF0000"/>
                                      </p:to>
                                    </p:animClr>
                                  </p:childTnLst>
                                </p:cTn>
                              </p:par>
                              <p:par>
                                <p:cTn id="50" presetID="3" presetClass="emph" presetSubtype="2" fill="hold" nodeType="withEffect">
                                  <p:stCondLst>
                                    <p:cond delay="0"/>
                                  </p:stCondLst>
                                  <p:childTnLst>
                                    <p:animClr clrSpc="rgb" dir="cw">
                                      <p:cBhvr override="childStyle">
                                        <p:cTn id="51" dur="500" fill="hold"/>
                                        <p:tgtEl>
                                          <p:spTgt spid="278545">
                                            <p:txEl>
                                              <p:pRg st="3" end="3"/>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17" grpId="0"/>
      <p:bldP spid="98318" grpId="0" animBg="1"/>
      <p:bldP spid="98321" grpId="0"/>
      <p:bldP spid="98322" grpId="0" animBg="1"/>
      <p:bldP spid="98323" grpId="0"/>
      <p:bldP spid="98324" grpId="0" animBg="1"/>
      <p:bldP spid="98325" grpId="0"/>
      <p:bldP spid="98326" grpId="0" animBg="1"/>
      <p:bldP spid="2" grpId="0"/>
      <p:bldP spid="3" grpId="0" animBg="1"/>
      <p:bldP spid="4" grpId="0" animBg="1"/>
      <p:bldP spid="5" grpId="0"/>
      <p:bldP spid="6" grpId="0"/>
      <p:bldP spid="278547"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349186" name="Rectangle 2"/>
          <p:cNvSpPr>
            <a:spLocks noChangeArrowheads="1"/>
          </p:cNvSpPr>
          <p:nvPr/>
        </p:nvSpPr>
        <p:spPr bwMode="auto">
          <a:xfrm>
            <a:off x="304800" y="228600"/>
            <a:ext cx="80772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Broad-band Filter Imager</a:t>
            </a:r>
          </a:p>
        </p:txBody>
      </p:sp>
      <p:sp>
        <p:nvSpPr>
          <p:cNvPr id="349187" name="Rectangle 3"/>
          <p:cNvSpPr>
            <a:spLocks noChangeArrowheads="1"/>
          </p:cNvSpPr>
          <p:nvPr/>
        </p:nvSpPr>
        <p:spPr bwMode="auto">
          <a:xfrm>
            <a:off x="381000" y="1085850"/>
            <a:ext cx="4114800" cy="4800600"/>
          </a:xfrm>
          <a:prstGeom prst="rect">
            <a:avLst/>
          </a:prstGeom>
          <a:noFill/>
          <a:ln w="9525">
            <a:noFill/>
            <a:miter lim="800000"/>
            <a:headEnd/>
            <a:tailEnd/>
          </a:ln>
        </p:spPr>
        <p:txBody>
          <a:bodyPr/>
          <a:lstStyle/>
          <a:p>
            <a:pPr marL="381000" indent="-381000" eaLnBrk="1" hangingPunct="1">
              <a:lnSpc>
                <a:spcPct val="82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First-light scientific instrument</a:t>
            </a:r>
          </a:p>
          <a:p>
            <a:pPr marL="381000" indent="-381000" eaLnBrk="1" hangingPunct="1">
              <a:lnSpc>
                <a:spcPct val="82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Serves as scientific analysis and engineering feedback</a:t>
            </a:r>
          </a:p>
          <a:p>
            <a:pPr marL="381000" indent="-381000" eaLnBrk="1" hangingPunct="1">
              <a:lnSpc>
                <a:spcPct val="82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Nasmyth and Coudé foci</a:t>
            </a:r>
          </a:p>
          <a:p>
            <a:pPr marL="381000" indent="-381000" eaLnBrk="1" hangingPunct="1">
              <a:lnSpc>
                <a:spcPct val="82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Local correlation tracker at Nasmyth and AO in Coudé lab</a:t>
            </a:r>
          </a:p>
          <a:p>
            <a:pPr marL="381000" indent="-381000" eaLnBrk="1" hangingPunct="1">
              <a:lnSpc>
                <a:spcPct val="82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FOV: 70″by 70″(square)</a:t>
            </a:r>
          </a:p>
          <a:p>
            <a:pPr marL="381000" indent="-381000" eaLnBrk="1" hangingPunct="1">
              <a:lnSpc>
                <a:spcPct val="82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Visible photometry</a:t>
            </a:r>
          </a:p>
          <a:p>
            <a:pPr marL="800100" lvl="1" indent="-342900" eaLnBrk="1" hangingPunct="1">
              <a:lnSpc>
                <a:spcPct val="82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rPr>
              <a:t>2 PCO cameras: 2K by 2K </a:t>
            </a:r>
          </a:p>
          <a:p>
            <a:pPr marL="800100" lvl="1" indent="-342900" eaLnBrk="1" hangingPunct="1">
              <a:lnSpc>
                <a:spcPct val="82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rPr>
              <a:t>TiO 705.7 nm BF, FWHM 10 Å</a:t>
            </a:r>
          </a:p>
          <a:p>
            <a:pPr marL="800100" lvl="1" indent="-342900" eaLnBrk="1" hangingPunct="1">
              <a:lnSpc>
                <a:spcPct val="82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rPr>
              <a:t>G-band 430.5 nm BF, FWHM 5.0 Å</a:t>
            </a:r>
          </a:p>
          <a:p>
            <a:pPr marL="800100" lvl="1" indent="-342900" eaLnBrk="1" hangingPunct="1">
              <a:lnSpc>
                <a:spcPct val="82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rPr>
              <a:t>H</a:t>
            </a:r>
            <a:r>
              <a:rPr lang="en-US" altLang="zh-CN" sz="1600" b="0" i="1" baseline="-25000">
                <a:solidFill>
                  <a:srgbClr val="000066"/>
                </a:solidFill>
                <a:cs typeface="Times New Roman" pitchFamily="18" charset="0"/>
                <a:sym typeface="Symbol" pitchFamily="18" charset="2"/>
              </a:rPr>
              <a:t></a:t>
            </a:r>
            <a:r>
              <a:rPr lang="en-US" altLang="zh-CN" sz="1600" b="0" i="1">
                <a:solidFill>
                  <a:srgbClr val="000066"/>
                </a:solidFill>
                <a:cs typeface="Times New Roman" pitchFamily="18" charset="0"/>
                <a:sym typeface="Symbol" pitchFamily="18" charset="2"/>
              </a:rPr>
              <a:t> Lyot NF, FWHM 0.25 </a:t>
            </a:r>
            <a:r>
              <a:rPr lang="en-US" altLang="zh-CN" sz="1600" b="0" i="1">
                <a:solidFill>
                  <a:srgbClr val="000066"/>
                </a:solidFill>
                <a:cs typeface="Times New Roman" pitchFamily="18" charset="0"/>
              </a:rPr>
              <a:t>Å</a:t>
            </a:r>
          </a:p>
          <a:p>
            <a:pPr marL="381000" indent="-381000" eaLnBrk="1" hangingPunct="1">
              <a:lnSpc>
                <a:spcPct val="82000"/>
              </a:lnSpc>
              <a:spcBef>
                <a:spcPct val="20000"/>
              </a:spcBef>
              <a:buClr>
                <a:schemeClr val="accent2"/>
              </a:buClr>
              <a:buFont typeface="Wingdings" pitchFamily="2" charset="2"/>
              <a:buChar char="v"/>
            </a:pPr>
            <a:r>
              <a:rPr lang="en-US" altLang="zh-CN" sz="1800" b="0">
                <a:solidFill>
                  <a:srgbClr val="000066"/>
                </a:solidFill>
                <a:latin typeface="Tahoma" pitchFamily="34" charset="0"/>
                <a:cs typeface="Tahoma" pitchFamily="34" charset="0"/>
              </a:rPr>
              <a:t>Near infrared photometry</a:t>
            </a:r>
          </a:p>
          <a:p>
            <a:pPr marL="800100" lvl="1" indent="-342900" eaLnBrk="1" hangingPunct="1">
              <a:lnSpc>
                <a:spcPct val="82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rPr>
              <a:t>Rockwell camera: 1K by 1K</a:t>
            </a:r>
          </a:p>
          <a:p>
            <a:pPr marL="800100" lvl="1" indent="-342900" eaLnBrk="1" hangingPunct="1">
              <a:lnSpc>
                <a:spcPct val="82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rPr>
              <a:t>1.6 </a:t>
            </a:r>
            <a:r>
              <a:rPr lang="en-US" altLang="zh-CN" sz="1600" b="0" i="1">
                <a:solidFill>
                  <a:srgbClr val="000066"/>
                </a:solidFill>
                <a:cs typeface="Times New Roman" pitchFamily="18" charset="0"/>
                <a:sym typeface="Symbol" pitchFamily="18" charset="2"/>
              </a:rPr>
              <a:t>m BF, FWHM 2.5 </a:t>
            </a:r>
            <a:r>
              <a:rPr lang="en-US" altLang="zh-CN" sz="1600" b="0" i="1">
                <a:solidFill>
                  <a:srgbClr val="000066"/>
                </a:solidFill>
                <a:cs typeface="Times New Roman" pitchFamily="18" charset="0"/>
              </a:rPr>
              <a:t>Å (deepest layer of photosphere)</a:t>
            </a:r>
          </a:p>
          <a:p>
            <a:pPr marL="800100" lvl="1" indent="-342900" eaLnBrk="1" hangingPunct="1">
              <a:lnSpc>
                <a:spcPct val="82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rPr>
              <a:t>2.23 </a:t>
            </a:r>
            <a:r>
              <a:rPr lang="en-US" altLang="zh-CN" sz="1600" b="0" i="1">
                <a:solidFill>
                  <a:srgbClr val="000066"/>
                </a:solidFill>
                <a:cs typeface="Times New Roman" pitchFamily="18" charset="0"/>
                <a:sym typeface="Symbol" pitchFamily="18" charset="2"/>
              </a:rPr>
              <a:t>m BF (cold clouds)</a:t>
            </a:r>
          </a:p>
          <a:p>
            <a:pPr marL="800100" lvl="1" indent="-342900" eaLnBrk="1" hangingPunct="1">
              <a:lnSpc>
                <a:spcPct val="82000"/>
              </a:lnSpc>
              <a:spcBef>
                <a:spcPct val="20000"/>
              </a:spcBef>
              <a:buClr>
                <a:schemeClr val="accent2"/>
              </a:buClr>
              <a:buFont typeface="Wingdings" pitchFamily="2" charset="2"/>
              <a:buChar char="v"/>
            </a:pPr>
            <a:r>
              <a:rPr lang="en-US" altLang="zh-CN" sz="1600" b="0" i="1">
                <a:solidFill>
                  <a:srgbClr val="000066"/>
                </a:solidFill>
                <a:cs typeface="Times New Roman" pitchFamily="18" charset="0"/>
                <a:sym typeface="Symbol" pitchFamily="18" charset="2"/>
              </a:rPr>
              <a:t>1.083 m NF, FWHM 0.5 </a:t>
            </a:r>
            <a:r>
              <a:rPr lang="en-US" altLang="zh-CN" sz="1600" b="0" i="1">
                <a:solidFill>
                  <a:srgbClr val="000066"/>
                </a:solidFill>
                <a:cs typeface="Times New Roman" pitchFamily="18" charset="0"/>
              </a:rPr>
              <a:t>Å</a:t>
            </a:r>
            <a:r>
              <a:rPr lang="en-US" altLang="zh-CN" sz="1600" b="0" i="1">
                <a:solidFill>
                  <a:srgbClr val="000066"/>
                </a:solidFill>
                <a:cs typeface="Times New Roman" pitchFamily="18" charset="0"/>
                <a:sym typeface="Symbol" pitchFamily="18" charset="2"/>
              </a:rPr>
              <a:t> (corona loops, filaments, flares … )</a:t>
            </a:r>
            <a:endParaRPr lang="zh-CN" altLang="en-US" sz="1600" b="0" i="1">
              <a:solidFill>
                <a:srgbClr val="000066"/>
              </a:solidFill>
              <a:cs typeface="Times New Roman" pitchFamily="18" charset="0"/>
              <a:sym typeface="Symbol" pitchFamily="18" charset="2"/>
            </a:endParaRPr>
          </a:p>
        </p:txBody>
      </p:sp>
      <p:pic>
        <p:nvPicPr>
          <p:cNvPr id="349188" name="Picture 6"/>
          <p:cNvPicPr>
            <a:picLocks noChangeAspect="1" noChangeArrowheads="1"/>
          </p:cNvPicPr>
          <p:nvPr/>
        </p:nvPicPr>
        <p:blipFill>
          <a:blip r:embed="rId3" cstate="print"/>
          <a:srcRect/>
          <a:stretch>
            <a:fillRect/>
          </a:stretch>
        </p:blipFill>
        <p:spPr bwMode="auto">
          <a:xfrm>
            <a:off x="4529138" y="1066800"/>
            <a:ext cx="4386262" cy="4781550"/>
          </a:xfrm>
          <a:prstGeom prst="rect">
            <a:avLst/>
          </a:prstGeom>
          <a:noFill/>
          <a:ln w="9525">
            <a:noFill/>
            <a:miter lim="800000"/>
            <a:headEnd/>
            <a:tailEnd/>
          </a:ln>
        </p:spPr>
      </p:pic>
      <p:sp>
        <p:nvSpPr>
          <p:cNvPr id="349189" name="Text Box 11"/>
          <p:cNvSpPr txBox="1">
            <a:spLocks noChangeArrowheads="1"/>
          </p:cNvSpPr>
          <p:nvPr/>
        </p:nvSpPr>
        <p:spPr bwMode="auto">
          <a:xfrm>
            <a:off x="8001000" y="1828800"/>
            <a:ext cx="685800" cy="396875"/>
          </a:xfrm>
          <a:prstGeom prst="rect">
            <a:avLst/>
          </a:prstGeom>
          <a:noFill/>
          <a:ln w="9525">
            <a:noFill/>
            <a:miter lim="800000"/>
            <a:headEnd/>
            <a:tailEnd/>
          </a:ln>
        </p:spPr>
        <p:txBody>
          <a:bodyPr>
            <a:spAutoFit/>
          </a:bodyPr>
          <a:lstStyle/>
          <a:p>
            <a:r>
              <a:rPr lang="en-US" altLang="zh-CN">
                <a:solidFill>
                  <a:srgbClr val="FF6600"/>
                </a:solidFill>
              </a:rPr>
              <a:t>BFI</a:t>
            </a:r>
          </a:p>
        </p:txBody>
      </p:sp>
      <p:sp>
        <p:nvSpPr>
          <p:cNvPr id="349190" name="Line 12"/>
          <p:cNvSpPr>
            <a:spLocks noChangeShapeType="1"/>
          </p:cNvSpPr>
          <p:nvPr/>
        </p:nvSpPr>
        <p:spPr bwMode="auto">
          <a:xfrm flipH="1">
            <a:off x="7543800" y="2133600"/>
            <a:ext cx="457200" cy="152400"/>
          </a:xfrm>
          <a:prstGeom prst="line">
            <a:avLst/>
          </a:prstGeom>
          <a:noFill/>
          <a:ln w="38100">
            <a:solidFill>
              <a:srgbClr val="FF6600"/>
            </a:solidFill>
            <a:round/>
            <a:headEnd/>
            <a:tailEnd type="triangle" w="med" len="med"/>
          </a:ln>
        </p:spPr>
        <p:txBody>
          <a:bodyPr/>
          <a:lstStyle/>
          <a:p>
            <a:endParaRPr lang="en-US"/>
          </a:p>
        </p:txBody>
      </p:sp>
      <p:sp>
        <p:nvSpPr>
          <p:cNvPr id="98321" name="Text Box 17"/>
          <p:cNvSpPr txBox="1">
            <a:spLocks noChangeArrowheads="1"/>
          </p:cNvSpPr>
          <p:nvPr/>
        </p:nvSpPr>
        <p:spPr bwMode="auto">
          <a:xfrm>
            <a:off x="4648200" y="4784725"/>
            <a:ext cx="609600" cy="396875"/>
          </a:xfrm>
          <a:prstGeom prst="rect">
            <a:avLst/>
          </a:prstGeom>
          <a:noFill/>
          <a:ln w="9525">
            <a:noFill/>
            <a:miter lim="800000"/>
            <a:headEnd/>
            <a:tailEnd/>
          </a:ln>
        </p:spPr>
        <p:txBody>
          <a:bodyPr>
            <a:spAutoFit/>
          </a:bodyPr>
          <a:lstStyle/>
          <a:p>
            <a:r>
              <a:rPr lang="en-US" altLang="zh-CN">
                <a:solidFill>
                  <a:srgbClr val="FF6600"/>
                </a:solidFill>
              </a:rPr>
              <a:t>BFI</a:t>
            </a:r>
          </a:p>
        </p:txBody>
      </p:sp>
      <p:sp>
        <p:nvSpPr>
          <p:cNvPr id="98322" name="Line 18"/>
          <p:cNvSpPr>
            <a:spLocks noChangeShapeType="1"/>
          </p:cNvSpPr>
          <p:nvPr/>
        </p:nvSpPr>
        <p:spPr bwMode="auto">
          <a:xfrm>
            <a:off x="5181600" y="5029200"/>
            <a:ext cx="685800" cy="152400"/>
          </a:xfrm>
          <a:prstGeom prst="line">
            <a:avLst/>
          </a:prstGeom>
          <a:noFill/>
          <a:ln w="38100">
            <a:solidFill>
              <a:srgbClr val="FF6600"/>
            </a:solidFill>
            <a:round/>
            <a:headEnd/>
            <a:tailEnd type="triangle" w="med" len="me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322"/>
                                        </p:tgtEl>
                                        <p:attrNameLst>
                                          <p:attrName>style.visibility</p:attrName>
                                        </p:attrNameLst>
                                      </p:cBhvr>
                                      <p:to>
                                        <p:strVal val="visible"/>
                                      </p:to>
                                    </p:set>
                                    <p:animEffect transition="in" filter="blinds(horizontal)">
                                      <p:cBhvr>
                                        <p:cTn id="7" dur="500"/>
                                        <p:tgtEl>
                                          <p:spTgt spid="983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98321"/>
                                        </p:tgtEl>
                                        <p:attrNameLst>
                                          <p:attrName>style.visibility</p:attrName>
                                        </p:attrNameLst>
                                      </p:cBhvr>
                                      <p:to>
                                        <p:strVal val="visible"/>
                                      </p:to>
                                    </p:set>
                                    <p:animEffect transition="in" filter="blinds(horizontal)">
                                      <p:cBhvr>
                                        <p:cTn id="10" dur="500"/>
                                        <p:tgtEl>
                                          <p:spTgt spid="98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21" grpId="0"/>
      <p:bldP spid="983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30" name="Picture 17" descr="NST Coude Path 2.jpg"/>
          <p:cNvPicPr>
            <a:picLocks noChangeAspect="1"/>
          </p:cNvPicPr>
          <p:nvPr/>
        </p:nvPicPr>
        <p:blipFill>
          <a:blip r:embed="rId4" cstate="print"/>
          <a:srcRect/>
          <a:stretch>
            <a:fillRect/>
          </a:stretch>
        </p:blipFill>
        <p:spPr bwMode="auto">
          <a:xfrm>
            <a:off x="939800" y="3490913"/>
            <a:ext cx="3098800" cy="2376487"/>
          </a:xfrm>
          <a:prstGeom prst="rect">
            <a:avLst/>
          </a:prstGeom>
          <a:noFill/>
          <a:ln w="9525">
            <a:noFill/>
            <a:miter lim="800000"/>
            <a:headEnd/>
            <a:tailEnd/>
          </a:ln>
        </p:spPr>
      </p:pic>
      <p:pic>
        <p:nvPicPr>
          <p:cNvPr id="304131" name="Picture 19" descr="NST Coude Path 1.jpg"/>
          <p:cNvPicPr>
            <a:picLocks noChangeAspect="1"/>
          </p:cNvPicPr>
          <p:nvPr/>
        </p:nvPicPr>
        <p:blipFill>
          <a:blip r:embed="rId5" cstate="print"/>
          <a:srcRect/>
          <a:stretch>
            <a:fillRect/>
          </a:stretch>
        </p:blipFill>
        <p:spPr bwMode="auto">
          <a:xfrm>
            <a:off x="939800" y="1066800"/>
            <a:ext cx="3098800" cy="2376488"/>
          </a:xfrm>
          <a:prstGeom prst="rect">
            <a:avLst/>
          </a:prstGeom>
          <a:noFill/>
          <a:ln w="9525">
            <a:noFill/>
            <a:miter lim="800000"/>
            <a:headEnd/>
            <a:tailEnd/>
          </a:ln>
        </p:spPr>
      </p:pic>
      <p:sp>
        <p:nvSpPr>
          <p:cNvPr id="304132" name="Rectangle 2"/>
          <p:cNvSpPr>
            <a:spLocks noChangeArrowheads="1"/>
          </p:cNvSpPr>
          <p:nvPr/>
        </p:nvSpPr>
        <p:spPr bwMode="auto">
          <a:xfrm>
            <a:off x="0" y="176213"/>
            <a:ext cx="86868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Adaptive Optics (AO-76)</a:t>
            </a:r>
          </a:p>
        </p:txBody>
      </p:sp>
      <p:pic>
        <p:nvPicPr>
          <p:cNvPr id="304133" name="Picture 5" descr="DSC06524"/>
          <p:cNvPicPr>
            <a:picLocks noChangeAspect="1" noChangeArrowheads="1"/>
          </p:cNvPicPr>
          <p:nvPr/>
        </p:nvPicPr>
        <p:blipFill>
          <a:blip r:embed="rId6" cstate="print"/>
          <a:srcRect/>
          <a:stretch>
            <a:fillRect/>
          </a:stretch>
        </p:blipFill>
        <p:spPr bwMode="auto">
          <a:xfrm>
            <a:off x="838200" y="1066800"/>
            <a:ext cx="3214688" cy="4800600"/>
          </a:xfrm>
          <a:prstGeom prst="rect">
            <a:avLst/>
          </a:prstGeom>
          <a:noFill/>
        </p:spPr>
      </p:pic>
      <p:sp>
        <p:nvSpPr>
          <p:cNvPr id="304134" name="Rectangle 6"/>
          <p:cNvSpPr>
            <a:spLocks noChangeArrowheads="1"/>
          </p:cNvSpPr>
          <p:nvPr/>
        </p:nvSpPr>
        <p:spPr bwMode="auto">
          <a:xfrm>
            <a:off x="4397375" y="1066800"/>
            <a:ext cx="4518025" cy="4800600"/>
          </a:xfrm>
          <a:prstGeom prst="rect">
            <a:avLst/>
          </a:prstGeom>
          <a:noFill/>
          <a:ln w="9525">
            <a:noFill/>
            <a:miter lim="800000"/>
            <a:headEnd/>
            <a:tailEnd/>
          </a:ln>
          <a:effectLst/>
        </p:spPr>
        <p:txBody>
          <a:bodyPr/>
          <a:lstStyle/>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1</a:t>
            </a:r>
            <a:r>
              <a:rPr lang="en-US" altLang="zh-CN" sz="1800" b="0" baseline="30000">
                <a:solidFill>
                  <a:srgbClr val="000066"/>
                </a:solidFill>
                <a:latin typeface="Tahoma" pitchFamily="34" charset="0"/>
                <a:ea typeface="SimSun" pitchFamily="2" charset="-122"/>
                <a:cs typeface="Tahoma" pitchFamily="34" charset="0"/>
              </a:rPr>
              <a:t>st</a:t>
            </a:r>
            <a:r>
              <a:rPr lang="en-US" altLang="zh-CN" sz="1800" b="0">
                <a:solidFill>
                  <a:srgbClr val="000066"/>
                </a:solidFill>
                <a:latin typeface="Tahoma" pitchFamily="34" charset="0"/>
                <a:ea typeface="SimSun" pitchFamily="2" charset="-122"/>
                <a:cs typeface="Tahoma" pitchFamily="34" charset="0"/>
              </a:rPr>
              <a:t> generation is AO-76 which was used for BBSO 65 cm telescope</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Shack Hartmann WFS with 76 sub-apertures (AO-76): 10 sub-apertures across the NST PM</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Xinetics Deformable Mirror with 97 actuators and 7 mm spacing</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Baja camera with a frame rate of 2500 Hz for 200 by 200 sub-array</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Bitware Hammerhead Boards with 40 digital signal processors (DSPs)</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Closed-loop Bandwidth: 120 Hz</a:t>
            </a:r>
          </a:p>
          <a:p>
            <a:pPr marL="381000" indent="-381000">
              <a:lnSpc>
                <a:spcPct val="110000"/>
              </a:lnSpc>
              <a:spcBef>
                <a:spcPct val="20000"/>
              </a:spcBef>
              <a:buFont typeface="Wingdings" pitchFamily="2" charset="2"/>
              <a:buChar char="v"/>
            </a:pPr>
            <a:r>
              <a:rPr lang="en-US" altLang="zh-CN" sz="1800" b="0">
                <a:solidFill>
                  <a:srgbClr val="000066"/>
                </a:solidFill>
                <a:latin typeface="Tahoma" pitchFamily="34" charset="0"/>
                <a:ea typeface="SimSun" pitchFamily="2" charset="-122"/>
                <a:cs typeface="Tahoma" pitchFamily="34" charset="0"/>
              </a:rPr>
              <a:t>Strehl ratio: 0.7 in the NIR under median BBSO seeing</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4133"/>
                                        </p:tgtEl>
                                        <p:attrNameLst>
                                          <p:attrName>style.visibility</p:attrName>
                                        </p:attrNameLst>
                                      </p:cBhvr>
                                      <p:to>
                                        <p:strVal val="visible"/>
                                      </p:to>
                                    </p:set>
                                    <p:anim calcmode="lin" valueType="num">
                                      <p:cBhvr additive="base">
                                        <p:cTn id="7" dur="500" fill="hold"/>
                                        <p:tgtEl>
                                          <p:spTgt spid="304133"/>
                                        </p:tgtEl>
                                        <p:attrNameLst>
                                          <p:attrName>ppt_x</p:attrName>
                                        </p:attrNameLst>
                                      </p:cBhvr>
                                      <p:tavLst>
                                        <p:tav tm="0">
                                          <p:val>
                                            <p:strVal val="#ppt_x"/>
                                          </p:val>
                                        </p:tav>
                                        <p:tav tm="100000">
                                          <p:val>
                                            <p:strVal val="#ppt_x"/>
                                          </p:val>
                                        </p:tav>
                                      </p:tavLst>
                                    </p:anim>
                                    <p:anim calcmode="lin" valueType="num">
                                      <p:cBhvr additive="base">
                                        <p:cTn id="8" dur="500" fill="hold"/>
                                        <p:tgtEl>
                                          <p:spTgt spid="3041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Text Box 2"/>
          <p:cNvSpPr txBox="1">
            <a:spLocks noChangeArrowheads="1"/>
          </p:cNvSpPr>
          <p:nvPr/>
        </p:nvSpPr>
        <p:spPr bwMode="auto">
          <a:xfrm>
            <a:off x="3944938" y="4572000"/>
            <a:ext cx="1285875" cy="396875"/>
          </a:xfrm>
          <a:prstGeom prst="rect">
            <a:avLst/>
          </a:prstGeom>
          <a:noFill/>
          <a:ln w="12700">
            <a:noFill/>
            <a:miter lim="800000"/>
            <a:headEnd/>
            <a:tailEnd/>
          </a:ln>
          <a:effectLst/>
        </p:spPr>
        <p:txBody>
          <a:bodyPr wrap="none" anchor="ctr">
            <a:spAutoFit/>
          </a:bodyPr>
          <a:lstStyle/>
          <a:p>
            <a:pPr algn="ctr"/>
            <a:r>
              <a:rPr lang="en-US" altLang="zh-CN">
                <a:solidFill>
                  <a:srgbClr val="000066"/>
                </a:solidFill>
                <a:latin typeface="Trebuchet MS" pitchFamily="34" charset="0"/>
                <a:ea typeface="SimSun" pitchFamily="2" charset="-122"/>
              </a:rPr>
              <a:t>AO-76 on</a:t>
            </a:r>
          </a:p>
        </p:txBody>
      </p:sp>
      <p:sp>
        <p:nvSpPr>
          <p:cNvPr id="306179" name="Text Box 3"/>
          <p:cNvSpPr txBox="1">
            <a:spLocks noChangeArrowheads="1"/>
          </p:cNvSpPr>
          <p:nvPr/>
        </p:nvSpPr>
        <p:spPr bwMode="auto">
          <a:xfrm>
            <a:off x="912813" y="4572000"/>
            <a:ext cx="1323975" cy="396875"/>
          </a:xfrm>
          <a:prstGeom prst="rect">
            <a:avLst/>
          </a:prstGeom>
          <a:noFill/>
          <a:ln w="12700">
            <a:noFill/>
            <a:miter lim="800000"/>
            <a:headEnd/>
            <a:tailEnd/>
          </a:ln>
          <a:effectLst/>
        </p:spPr>
        <p:txBody>
          <a:bodyPr wrap="none" anchor="ctr">
            <a:spAutoFit/>
          </a:bodyPr>
          <a:lstStyle/>
          <a:p>
            <a:pPr algn="ctr"/>
            <a:r>
              <a:rPr lang="en-US" altLang="zh-CN">
                <a:solidFill>
                  <a:srgbClr val="000066"/>
                </a:solidFill>
                <a:latin typeface="Trebuchet MS" pitchFamily="34" charset="0"/>
                <a:ea typeface="SimSun" pitchFamily="2" charset="-122"/>
              </a:rPr>
              <a:t>AO-76 off</a:t>
            </a:r>
            <a:endParaRPr lang="en-US" altLang="zh-CN" sz="1800">
              <a:solidFill>
                <a:srgbClr val="000066"/>
              </a:solidFill>
              <a:latin typeface="Trebuchet MS" pitchFamily="34" charset="0"/>
              <a:ea typeface="SimSun" pitchFamily="2" charset="-122"/>
            </a:endParaRPr>
          </a:p>
        </p:txBody>
      </p:sp>
      <p:sp>
        <p:nvSpPr>
          <p:cNvPr id="306180" name="Rectangle 4"/>
          <p:cNvSpPr>
            <a:spLocks noChangeArrowheads="1"/>
          </p:cNvSpPr>
          <p:nvPr/>
        </p:nvSpPr>
        <p:spPr bwMode="auto">
          <a:xfrm>
            <a:off x="304800" y="381000"/>
            <a:ext cx="7924800" cy="762000"/>
          </a:xfrm>
          <a:prstGeom prst="rect">
            <a:avLst/>
          </a:prstGeom>
          <a:noFill/>
          <a:ln w="9525">
            <a:noFill/>
            <a:miter lim="800000"/>
            <a:headEnd/>
            <a:tailEnd/>
          </a:ln>
        </p:spPr>
        <p:txBody>
          <a:bodyPr/>
          <a:lstStyle/>
          <a:p>
            <a:pPr algn="ctr"/>
            <a:r>
              <a:rPr lang="en-US" altLang="zh-CN" sz="3600">
                <a:solidFill>
                  <a:srgbClr val="FF0000"/>
                </a:solidFill>
                <a:latin typeface="Tahoma" pitchFamily="34" charset="0"/>
                <a:ea typeface="SimSun" pitchFamily="2" charset="-122"/>
              </a:rPr>
              <a:t>Solar Images with AO and NST</a:t>
            </a:r>
          </a:p>
        </p:txBody>
      </p:sp>
      <p:pic>
        <p:nvPicPr>
          <p:cNvPr id="306181" name="ao_align.avi">
            <a:hlinkClick r:id="" action="ppaction://media"/>
          </p:cNvPr>
          <p:cNvPicPr>
            <a:picLocks noRot="1" noChangeAspect="1" noChangeArrowheads="1"/>
          </p:cNvPicPr>
          <p:nvPr>
            <a:videoFile r:link="rId1"/>
          </p:nvPr>
        </p:nvPicPr>
        <p:blipFill>
          <a:blip r:embed="rId6" cstate="print"/>
          <a:srcRect/>
          <a:stretch>
            <a:fillRect/>
          </a:stretch>
        </p:blipFill>
        <p:spPr bwMode="auto">
          <a:xfrm>
            <a:off x="3122613" y="1524000"/>
            <a:ext cx="2897187" cy="2897188"/>
          </a:xfrm>
          <a:prstGeom prst="rect">
            <a:avLst/>
          </a:prstGeom>
          <a:noFill/>
        </p:spPr>
      </p:pic>
      <p:pic>
        <p:nvPicPr>
          <p:cNvPr id="306182" name="ao_off.avi">
            <a:hlinkClick r:id="" action="ppaction://media"/>
          </p:cNvPr>
          <p:cNvPicPr>
            <a:picLocks noRot="1" noChangeAspect="1" noChangeArrowheads="1"/>
          </p:cNvPicPr>
          <p:nvPr>
            <a:videoFile r:link="rId2"/>
          </p:nvPr>
        </p:nvPicPr>
        <p:blipFill>
          <a:blip r:embed="rId7" cstate="print"/>
          <a:srcRect/>
          <a:stretch>
            <a:fillRect/>
          </a:stretch>
        </p:blipFill>
        <p:spPr bwMode="auto">
          <a:xfrm>
            <a:off x="152400" y="1524000"/>
            <a:ext cx="2897188" cy="2897188"/>
          </a:xfrm>
          <a:prstGeom prst="rect">
            <a:avLst/>
          </a:prstGeom>
          <a:noFill/>
        </p:spPr>
      </p:pic>
      <p:pic>
        <p:nvPicPr>
          <p:cNvPr id="306183" name="ao_sp.avi">
            <a:hlinkClick r:id="" action="ppaction://media"/>
          </p:cNvPr>
          <p:cNvPicPr>
            <a:picLocks noGrp="1" noRot="1" noChangeAspect="1" noChangeArrowheads="1"/>
          </p:cNvPicPr>
          <p:nvPr>
            <p:ph/>
            <a:videoFile r:link="rId3"/>
          </p:nvPr>
        </p:nvPicPr>
        <p:blipFill>
          <a:blip r:embed="rId8" cstate="print"/>
          <a:srcRect/>
          <a:stretch>
            <a:fillRect/>
          </a:stretch>
        </p:blipFill>
        <p:spPr>
          <a:xfrm>
            <a:off x="6096000" y="1524000"/>
            <a:ext cx="2897188" cy="2897188"/>
          </a:xfrm>
        </p:spPr>
      </p:pic>
      <p:sp>
        <p:nvSpPr>
          <p:cNvPr id="306184" name="Text Box 8"/>
          <p:cNvSpPr txBox="1">
            <a:spLocks noChangeArrowheads="1"/>
          </p:cNvSpPr>
          <p:nvPr/>
        </p:nvSpPr>
        <p:spPr bwMode="auto">
          <a:xfrm>
            <a:off x="6073775" y="4572000"/>
            <a:ext cx="2968625" cy="701675"/>
          </a:xfrm>
          <a:prstGeom prst="rect">
            <a:avLst/>
          </a:prstGeom>
          <a:noFill/>
          <a:ln w="12700">
            <a:noFill/>
            <a:miter lim="800000"/>
            <a:headEnd/>
            <a:tailEnd/>
          </a:ln>
          <a:effectLst/>
        </p:spPr>
        <p:txBody>
          <a:bodyPr wrap="none" anchor="ctr">
            <a:spAutoFit/>
          </a:bodyPr>
          <a:lstStyle/>
          <a:p>
            <a:pPr algn="ctr"/>
            <a:r>
              <a:rPr lang="en-US" altLang="zh-CN">
                <a:solidFill>
                  <a:srgbClr val="000066"/>
                </a:solidFill>
                <a:latin typeface="Trebuchet MS" pitchFamily="34" charset="0"/>
                <a:ea typeface="SimSun" pitchFamily="2" charset="-122"/>
              </a:rPr>
              <a:t>With AO-76 and </a:t>
            </a:r>
          </a:p>
          <a:p>
            <a:pPr algn="ctr"/>
            <a:r>
              <a:rPr lang="en-US" altLang="zh-CN">
                <a:solidFill>
                  <a:srgbClr val="000066"/>
                </a:solidFill>
                <a:latin typeface="Trebuchet MS" pitchFamily="34" charset="0"/>
                <a:ea typeface="SimSun" pitchFamily="2" charset="-122"/>
              </a:rPr>
              <a:t>Speckle Reconstruction</a:t>
            </a:r>
          </a:p>
        </p:txBody>
      </p:sp>
      <p:sp>
        <p:nvSpPr>
          <p:cNvPr id="306185" name="Text Box 7"/>
          <p:cNvSpPr txBox="1">
            <a:spLocks noChangeArrowheads="1"/>
          </p:cNvSpPr>
          <p:nvPr/>
        </p:nvSpPr>
        <p:spPr bwMode="auto">
          <a:xfrm>
            <a:off x="4267200" y="5653088"/>
            <a:ext cx="4800600" cy="336550"/>
          </a:xfrm>
          <a:prstGeom prst="rect">
            <a:avLst/>
          </a:prstGeom>
          <a:noFill/>
          <a:ln w="9525">
            <a:noFill/>
            <a:miter lim="800000"/>
            <a:headEnd/>
            <a:tailEnd/>
          </a:ln>
        </p:spPr>
        <p:txBody>
          <a:bodyPr>
            <a:spAutoFit/>
          </a:bodyPr>
          <a:lstStyle/>
          <a:p>
            <a:pPr algn="r" eaLnBrk="1" hangingPunct="1"/>
            <a:r>
              <a:rPr lang="en-US" altLang="zh-CN" sz="1600" i="1">
                <a:solidFill>
                  <a:schemeClr val="tx1"/>
                </a:solidFill>
              </a:rPr>
              <a:t>Courtesy : F. W</a:t>
            </a:r>
            <a:r>
              <a:rPr lang="en-US" altLang="zh-CN" sz="1600">
                <a:solidFill>
                  <a:schemeClr val="tx1"/>
                </a:solidFill>
                <a:cs typeface="Times New Roman" pitchFamily="18" charset="0"/>
              </a:rPr>
              <a:t>ő</a:t>
            </a:r>
            <a:r>
              <a:rPr lang="en-US" altLang="zh-CN" sz="1600" i="1">
                <a:solidFill>
                  <a:schemeClr val="tx1"/>
                </a:solidFill>
              </a:rPr>
              <a:t>ger &amp; O. von der </a:t>
            </a:r>
            <a:r>
              <a:rPr lang="en-US" altLang="zh-CN" sz="1600" i="1">
                <a:solidFill>
                  <a:schemeClr val="tx1"/>
                </a:solidFill>
                <a:cs typeface="Times New Roman" pitchFamily="18" charset="0"/>
              </a:rPr>
              <a:t>Lühe</a:t>
            </a:r>
            <a:r>
              <a:rPr lang="en-US" altLang="zh-CN" sz="1600" i="1">
                <a:solidFill>
                  <a:schemeClr val="tx1"/>
                </a:solidFill>
              </a:rPr>
              <a:t> and KISIP v.6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00" fill="hold"/>
                                        <p:tgtEl>
                                          <p:spTgt spid="306182"/>
                                        </p:tgtEl>
                                      </p:cBhvr>
                                    </p:cmd>
                                  </p:childTnLst>
                                </p:cTn>
                              </p:par>
                              <p:par>
                                <p:cTn id="7" presetID="1" presetClass="mediacall" presetSubtype="0" fill="hold" nodeType="withEffect">
                                  <p:stCondLst>
                                    <p:cond delay="0"/>
                                  </p:stCondLst>
                                  <p:childTnLst>
                                    <p:cmd type="call" cmd="playFrom(0.0)">
                                      <p:cBhvr>
                                        <p:cTn id="8" dur="3200" fill="hold"/>
                                        <p:tgtEl>
                                          <p:spTgt spid="306181"/>
                                        </p:tgtEl>
                                      </p:cBhvr>
                                    </p:cmd>
                                  </p:childTnLst>
                                </p:cTn>
                              </p:par>
                              <p:par>
                                <p:cTn id="9" presetID="1" presetClass="mediacall" presetSubtype="0" fill="hold" nodeType="withEffect">
                                  <p:stCondLst>
                                    <p:cond delay="0"/>
                                  </p:stCondLst>
                                  <p:childTnLst>
                                    <p:cmd type="call" cmd="playFrom(0.0)">
                                      <p:cBhvr>
                                        <p:cTn id="10" dur="3200" fill="hold"/>
                                        <p:tgtEl>
                                          <p:spTgt spid="30618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0618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withEffect">
                                  <p:stCondLst>
                                    <p:cond delay="0"/>
                                  </p:stCondLst>
                                  <p:childTnLst>
                                    <p:cmd type="call" cmd="togglePause">
                                      <p:cBhvr>
                                        <p:cTn id="15" dur="1" fill="hold"/>
                                        <p:tgtEl>
                                          <p:spTgt spid="306182"/>
                                        </p:tgtEl>
                                      </p:cBhvr>
                                    </p:cmd>
                                  </p:childTnLst>
                                </p:cTn>
                              </p:par>
                            </p:childTnLst>
                          </p:cTn>
                        </p:par>
                      </p:childTnLst>
                    </p:cTn>
                  </p:par>
                </p:childTnLst>
              </p:cTn>
              <p:nextCondLst>
                <p:cond evt="onClick" delay="0">
                  <p:tgtEl>
                    <p:spTgt spid="306182"/>
                  </p:tgtEl>
                </p:cond>
              </p:nextCondLst>
            </p:seq>
            <p:seq concurrent="1" nextAc="seek">
              <p:cTn id="16" restart="whenNotActive" fill="hold" evtFilter="cancelBubble" nodeType="interactiveSeq">
                <p:stCondLst>
                  <p:cond evt="onClick" delay="0">
                    <p:tgtEl>
                      <p:spTgt spid="30618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withEffect">
                                  <p:stCondLst>
                                    <p:cond delay="0"/>
                                  </p:stCondLst>
                                  <p:childTnLst>
                                    <p:cmd type="call" cmd="togglePause">
                                      <p:cBhvr>
                                        <p:cTn id="20" dur="1" fill="hold"/>
                                        <p:tgtEl>
                                          <p:spTgt spid="306181"/>
                                        </p:tgtEl>
                                      </p:cBhvr>
                                    </p:cmd>
                                  </p:childTnLst>
                                </p:cTn>
                              </p:par>
                            </p:childTnLst>
                          </p:cTn>
                        </p:par>
                      </p:childTnLst>
                    </p:cTn>
                  </p:par>
                </p:childTnLst>
              </p:cTn>
              <p:nextCondLst>
                <p:cond evt="onClick" delay="0">
                  <p:tgtEl>
                    <p:spTgt spid="306181"/>
                  </p:tgtEl>
                </p:cond>
              </p:nextCondLst>
            </p:seq>
            <p:video>
              <p:cMediaNode>
                <p:cTn id="21" repeatCount="indefinite" fill="remove" display="0">
                  <p:stCondLst>
                    <p:cond delay="indefinite"/>
                  </p:stCondLst>
                  <p:endCondLst>
                    <p:cond evt="onNext" delay="0">
                      <p:tgtEl>
                        <p:sldTgt/>
                      </p:tgtEl>
                    </p:cond>
                    <p:cond evt="onPrev" delay="0">
                      <p:tgtEl>
                        <p:sldTgt/>
                      </p:tgtEl>
                    </p:cond>
                  </p:endCondLst>
                </p:cTn>
                <p:tgtEl>
                  <p:spTgt spid="306182"/>
                </p:tgtEl>
              </p:cMediaNode>
            </p:video>
            <p:video>
              <p:cMediaNode>
                <p:cTn id="22" repeatCount="indefinite" fill="remove" display="0">
                  <p:stCondLst>
                    <p:cond delay="indefinite"/>
                  </p:stCondLst>
                  <p:endCondLst>
                    <p:cond evt="onNext" delay="0">
                      <p:tgtEl>
                        <p:sldTgt/>
                      </p:tgtEl>
                    </p:cond>
                    <p:cond evt="onPrev" delay="0">
                      <p:tgtEl>
                        <p:sldTgt/>
                      </p:tgtEl>
                    </p:cond>
                  </p:endCondLst>
                </p:cTn>
                <p:tgtEl>
                  <p:spTgt spid="306181"/>
                </p:tgtEl>
              </p:cMediaNode>
            </p:video>
            <p:video>
              <p:cMediaNode>
                <p:cTn id="23" repeatCount="indefinite" fill="remove" display="0">
                  <p:stCondLst>
                    <p:cond delay="indefinite"/>
                  </p:stCondLst>
                  <p:endCondLst>
                    <p:cond evt="onNext" delay="0">
                      <p:tgtEl>
                        <p:sldTgt/>
                      </p:tgtEl>
                    </p:cond>
                    <p:cond evt="onPrev" delay="0">
                      <p:tgtEl>
                        <p:sldTgt/>
                      </p:tgtEl>
                    </p:cond>
                  </p:endCondLst>
                </p:cTn>
                <p:tgtEl>
                  <p:spTgt spid="306183"/>
                </p:tgtEl>
              </p:cMediaNode>
            </p:video>
            <p:seq concurrent="1" nextAc="seek">
              <p:cTn id="24" restart="whenNotActive" fill="hold" evtFilter="cancelBubble" nodeType="interactiveSeq">
                <p:stCondLst>
                  <p:cond evt="onClick" delay="0">
                    <p:tgtEl>
                      <p:spTgt spid="306183"/>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withEffect">
                                  <p:stCondLst>
                                    <p:cond delay="0"/>
                                  </p:stCondLst>
                                  <p:childTnLst>
                                    <p:cmd type="call" cmd="togglePause">
                                      <p:cBhvr>
                                        <p:cTn id="28" dur="1" fill="hold"/>
                                        <p:tgtEl>
                                          <p:spTgt spid="306183"/>
                                        </p:tgtEl>
                                      </p:cBhvr>
                                    </p:cmd>
                                  </p:childTnLst>
                                </p:cTn>
                              </p:par>
                            </p:childTnLst>
                          </p:cTn>
                        </p:par>
                      </p:childTnLst>
                    </p:cTn>
                  </p:par>
                </p:childTnLst>
              </p:cTn>
              <p:nextCondLst>
                <p:cond evt="onClick" delay="0">
                  <p:tgtEl>
                    <p:spTgt spid="30618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ChangeArrowheads="1"/>
          </p:cNvSpPr>
          <p:nvPr/>
        </p:nvSpPr>
        <p:spPr bwMode="auto">
          <a:xfrm>
            <a:off x="241300" y="990600"/>
            <a:ext cx="4572000" cy="4800600"/>
          </a:xfrm>
          <a:prstGeom prst="rect">
            <a:avLst/>
          </a:prstGeom>
          <a:noFill/>
          <a:ln w="9525">
            <a:noFill/>
            <a:miter lim="800000"/>
            <a:headEnd/>
            <a:tailEnd/>
          </a:ln>
          <a:effectLst/>
        </p:spPr>
        <p:txBody>
          <a:bodyPr/>
          <a:lstStyle/>
          <a:p>
            <a:pPr marL="381000" indent="-381000">
              <a:lnSpc>
                <a:spcPct val="110000"/>
              </a:lnSpc>
              <a:spcBef>
                <a:spcPct val="20000"/>
              </a:spcBef>
              <a:buFont typeface="Wingdings" pitchFamily="2" charset="2"/>
              <a:buChar char="v"/>
            </a:pPr>
            <a:r>
              <a:rPr lang="en-US" altLang="zh-CN" sz="1800">
                <a:solidFill>
                  <a:srgbClr val="000066"/>
                </a:solidFill>
                <a:latin typeface="Tahoma" pitchFamily="34" charset="0"/>
                <a:ea typeface="SimSun" pitchFamily="2" charset="-122"/>
                <a:cs typeface="Tahoma" pitchFamily="34" charset="0"/>
              </a:rPr>
              <a:t>AO System:</a:t>
            </a:r>
            <a:r>
              <a:rPr lang="en-US" altLang="zh-CN" sz="1800" b="0">
                <a:solidFill>
                  <a:srgbClr val="000066"/>
                </a:solidFill>
                <a:latin typeface="Tahoma" pitchFamily="34" charset="0"/>
                <a:ea typeface="SimSun" pitchFamily="2" charset="-122"/>
                <a:cs typeface="Tahoma" pitchFamily="34" charset="0"/>
              </a:rPr>
              <a:t> DM, TT and lenslet of wavefront are conjugated to the PM</a:t>
            </a:r>
          </a:p>
          <a:p>
            <a:pPr marL="381000" indent="-381000">
              <a:lnSpc>
                <a:spcPct val="110000"/>
              </a:lnSpc>
              <a:spcBef>
                <a:spcPct val="20000"/>
              </a:spcBef>
              <a:buFont typeface="Wingdings" pitchFamily="2" charset="2"/>
              <a:buChar char="v"/>
            </a:pPr>
            <a:r>
              <a:rPr lang="en-US" altLang="zh-CN" sz="1800">
                <a:solidFill>
                  <a:srgbClr val="000066"/>
                </a:solidFill>
                <a:latin typeface="Tahoma" pitchFamily="34" charset="0"/>
                <a:ea typeface="SimSun" pitchFamily="2" charset="-122"/>
                <a:cs typeface="Tahoma" pitchFamily="34" charset="0"/>
              </a:rPr>
              <a:t>Wavefront Sensor Baseline:</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160 cm clear aperture PM</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BBSO </a:t>
            </a:r>
            <a:r>
              <a:rPr lang="en-US" altLang="zh-CN" sz="1600" b="0" i="1">
                <a:solidFill>
                  <a:srgbClr val="000066"/>
                </a:solidFill>
                <a:latin typeface="Tahoma" pitchFamily="34" charset="0"/>
                <a:ea typeface="SimSun" pitchFamily="2" charset="-122"/>
                <a:cs typeface="Tahoma" pitchFamily="34" charset="0"/>
              </a:rPr>
              <a:t>r</a:t>
            </a:r>
            <a:r>
              <a:rPr lang="en-US" altLang="zh-CN" sz="1600" b="0" i="1" baseline="-25000">
                <a:solidFill>
                  <a:srgbClr val="000066"/>
                </a:solidFill>
                <a:latin typeface="Tahoma" pitchFamily="34" charset="0"/>
                <a:ea typeface="SimSun" pitchFamily="2" charset="-122"/>
                <a:cs typeface="Tahoma" pitchFamily="34" charset="0"/>
              </a:rPr>
              <a:t>0</a:t>
            </a:r>
            <a:r>
              <a:rPr lang="en-US" altLang="zh-CN" sz="1600" b="0">
                <a:solidFill>
                  <a:srgbClr val="000066"/>
                </a:solidFill>
                <a:latin typeface="Tahoma" pitchFamily="34" charset="0"/>
                <a:ea typeface="SimSun" pitchFamily="2" charset="-122"/>
                <a:cs typeface="Tahoma" pitchFamily="34" charset="0"/>
              </a:rPr>
              <a:t> = 6 ~ 8 cm @ 500 nm</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20 sub-apertures across pupil</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308 sub-apertures over pupil</a:t>
            </a:r>
          </a:p>
          <a:p>
            <a:pPr marL="381000" indent="-381000">
              <a:lnSpc>
                <a:spcPct val="110000"/>
              </a:lnSpc>
              <a:spcBef>
                <a:spcPct val="20000"/>
              </a:spcBef>
              <a:buFont typeface="Wingdings" pitchFamily="2" charset="2"/>
              <a:buChar char="v"/>
            </a:pPr>
            <a:r>
              <a:rPr lang="en-US" altLang="zh-CN" sz="1800">
                <a:solidFill>
                  <a:srgbClr val="000066"/>
                </a:solidFill>
                <a:latin typeface="Tahoma" pitchFamily="34" charset="0"/>
                <a:ea typeface="SimSun" pitchFamily="2" charset="-122"/>
                <a:cs typeface="Tahoma" pitchFamily="34" charset="0"/>
              </a:rPr>
              <a:t>Deformable Mirror Baseline:</a:t>
            </a:r>
            <a:r>
              <a:rPr lang="en-US" altLang="zh-CN" sz="1800" b="0">
                <a:solidFill>
                  <a:srgbClr val="000066"/>
                </a:solidFill>
                <a:latin typeface="Tahoma" pitchFamily="34" charset="0"/>
                <a:ea typeface="SimSun" pitchFamily="2" charset="-122"/>
                <a:cs typeface="Tahoma" pitchFamily="34" charset="0"/>
              </a:rPr>
              <a:t> </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357 actuators</a:t>
            </a:r>
            <a:r>
              <a:rPr lang="en-US" altLang="zh-CN" sz="1800" b="0">
                <a:solidFill>
                  <a:srgbClr val="000066"/>
                </a:solidFill>
                <a:latin typeface="Tahoma" pitchFamily="34" charset="0"/>
                <a:ea typeface="SimSun" pitchFamily="2" charset="-122"/>
                <a:cs typeface="Tahoma" pitchFamily="34" charset="0"/>
              </a:rPr>
              <a:t> </a:t>
            </a:r>
          </a:p>
          <a:p>
            <a:pPr marL="381000" indent="-381000">
              <a:lnSpc>
                <a:spcPct val="110000"/>
              </a:lnSpc>
              <a:spcBef>
                <a:spcPct val="20000"/>
              </a:spcBef>
              <a:buFont typeface="Wingdings" pitchFamily="2" charset="2"/>
              <a:buChar char="v"/>
            </a:pPr>
            <a:r>
              <a:rPr lang="en-US" altLang="zh-CN" sz="1800">
                <a:solidFill>
                  <a:srgbClr val="000066"/>
                </a:solidFill>
                <a:latin typeface="Tahoma" pitchFamily="34" charset="0"/>
                <a:ea typeface="SimSun" pitchFamily="2" charset="-122"/>
                <a:cs typeface="Tahoma" pitchFamily="34" charset="0"/>
              </a:rPr>
              <a:t>Control System Baseline:</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Median </a:t>
            </a:r>
            <a:r>
              <a:rPr lang="en-US" altLang="zh-CN" sz="1600" b="0" i="1">
                <a:solidFill>
                  <a:srgbClr val="000066"/>
                </a:solidFill>
                <a:latin typeface="Tahoma" pitchFamily="34" charset="0"/>
                <a:ea typeface="SimSun" pitchFamily="2" charset="-122"/>
                <a:cs typeface="Tahoma" pitchFamily="34" charset="0"/>
              </a:rPr>
              <a:t>r</a:t>
            </a:r>
            <a:r>
              <a:rPr lang="en-US" altLang="zh-CN" sz="1600" b="0" i="1" baseline="-25000">
                <a:solidFill>
                  <a:srgbClr val="000066"/>
                </a:solidFill>
                <a:latin typeface="Tahoma" pitchFamily="34" charset="0"/>
                <a:ea typeface="SimSun" pitchFamily="2" charset="-122"/>
                <a:cs typeface="Tahoma" pitchFamily="34" charset="0"/>
              </a:rPr>
              <a:t>0</a:t>
            </a:r>
            <a:r>
              <a:rPr lang="en-US" altLang="zh-CN" sz="1600" b="0">
                <a:solidFill>
                  <a:srgbClr val="000066"/>
                </a:solidFill>
                <a:latin typeface="Tahoma" pitchFamily="34" charset="0"/>
                <a:ea typeface="SimSun" pitchFamily="2" charset="-122"/>
                <a:cs typeface="Tahoma" pitchFamily="34" charset="0"/>
              </a:rPr>
              <a:t> = 6 cm @ 500 nm</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Median wind speed 4 ~ 8 m/s</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Greewood frequency 30 ~ 60 Hz</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Close-loop bandwidth &gt; 120 Hz</a:t>
            </a:r>
          </a:p>
          <a:p>
            <a:pPr marL="800100" lvl="1" indent="-342900">
              <a:lnSpc>
                <a:spcPct val="110000"/>
              </a:lnSpc>
              <a:spcBef>
                <a:spcPct val="20000"/>
              </a:spcBef>
              <a:buFont typeface="Wingdings" pitchFamily="2" charset="2"/>
              <a:buChar char="v"/>
            </a:pPr>
            <a:r>
              <a:rPr lang="en-US" altLang="zh-CN" sz="1600" b="0">
                <a:solidFill>
                  <a:srgbClr val="000066"/>
                </a:solidFill>
                <a:latin typeface="Tahoma" pitchFamily="34" charset="0"/>
                <a:ea typeface="SimSun" pitchFamily="2" charset="-122"/>
                <a:cs typeface="Tahoma" pitchFamily="34" charset="0"/>
              </a:rPr>
              <a:t>Open-loop bandwidth  &gt; 2000 Hz</a:t>
            </a:r>
          </a:p>
        </p:txBody>
      </p:sp>
      <p:sp>
        <p:nvSpPr>
          <p:cNvPr id="308227" name="Rectangle 2"/>
          <p:cNvSpPr>
            <a:spLocks noChangeArrowheads="1"/>
          </p:cNvSpPr>
          <p:nvPr/>
        </p:nvSpPr>
        <p:spPr bwMode="auto">
          <a:xfrm>
            <a:off x="228600" y="220663"/>
            <a:ext cx="8686800" cy="685800"/>
          </a:xfrm>
          <a:prstGeom prst="rect">
            <a:avLst/>
          </a:prstGeom>
          <a:noFill/>
          <a:ln w="9525">
            <a:noFill/>
            <a:miter lim="800000"/>
            <a:headEnd/>
            <a:tailEnd/>
          </a:ln>
        </p:spPr>
        <p:txBody>
          <a:bodyPr anchor="ctr"/>
          <a:lstStyle/>
          <a:p>
            <a:pPr algn="ctr" eaLnBrk="1" hangingPunct="1">
              <a:lnSpc>
                <a:spcPct val="125000"/>
              </a:lnSpc>
            </a:pPr>
            <a:r>
              <a:rPr lang="en-US" altLang="zh-CN" sz="3600">
                <a:solidFill>
                  <a:srgbClr val="FF0000"/>
                </a:solidFill>
                <a:latin typeface="Tahoma" pitchFamily="34" charset="0"/>
                <a:ea typeface="SimSun" pitchFamily="2" charset="-122"/>
              </a:rPr>
              <a:t>2nd Generation: AO-308</a:t>
            </a:r>
          </a:p>
        </p:txBody>
      </p:sp>
      <p:pic>
        <p:nvPicPr>
          <p:cNvPr id="308228" name="Picture 4"/>
          <p:cNvPicPr>
            <a:picLocks noChangeAspect="1" noChangeArrowheads="1"/>
          </p:cNvPicPr>
          <p:nvPr/>
        </p:nvPicPr>
        <p:blipFill>
          <a:blip r:embed="rId4" cstate="print"/>
          <a:srcRect/>
          <a:stretch>
            <a:fillRect/>
          </a:stretch>
        </p:blipFill>
        <p:spPr bwMode="auto">
          <a:xfrm>
            <a:off x="4876800" y="1066800"/>
            <a:ext cx="3505200" cy="1211263"/>
          </a:xfrm>
          <a:prstGeom prst="rect">
            <a:avLst/>
          </a:prstGeom>
          <a:noFill/>
          <a:ln w="9525" algn="ctr">
            <a:noFill/>
            <a:miter lim="800000"/>
            <a:headEnd/>
            <a:tailEnd/>
          </a:ln>
          <a:effectLst/>
        </p:spPr>
      </p:pic>
      <p:sp>
        <p:nvSpPr>
          <p:cNvPr id="308229" name="AutoShape 5" descr="Diapositive1"/>
          <p:cNvSpPr>
            <a:spLocks noChangeAspect="1" noChangeArrowheads="1"/>
          </p:cNvSpPr>
          <p:nvPr/>
        </p:nvSpPr>
        <p:spPr bwMode="auto">
          <a:xfrm>
            <a:off x="4057650" y="3101975"/>
            <a:ext cx="304800" cy="304800"/>
          </a:xfrm>
          <a:prstGeom prst="rect">
            <a:avLst/>
          </a:prstGeom>
          <a:noFill/>
        </p:spPr>
        <p:txBody>
          <a:bodyPr/>
          <a:lstStyle/>
          <a:p>
            <a:endParaRPr lang="en-US"/>
          </a:p>
        </p:txBody>
      </p:sp>
      <p:sp>
        <p:nvSpPr>
          <p:cNvPr id="308230" name="AutoShape 6" descr="Diapositive1"/>
          <p:cNvSpPr>
            <a:spLocks noChangeAspect="1" noChangeArrowheads="1"/>
          </p:cNvSpPr>
          <p:nvPr/>
        </p:nvSpPr>
        <p:spPr bwMode="auto">
          <a:xfrm>
            <a:off x="3981450" y="3025775"/>
            <a:ext cx="304800" cy="304800"/>
          </a:xfrm>
          <a:prstGeom prst="rect">
            <a:avLst/>
          </a:prstGeom>
          <a:noFill/>
        </p:spPr>
        <p:txBody>
          <a:bodyPr/>
          <a:lstStyle/>
          <a:p>
            <a:endParaRPr lang="en-US"/>
          </a:p>
        </p:txBody>
      </p:sp>
      <p:pic>
        <p:nvPicPr>
          <p:cNvPr id="308231" name="Picture 7" descr="AO_subaperture"/>
          <p:cNvPicPr>
            <a:picLocks noChangeAspect="1" noChangeArrowheads="1"/>
          </p:cNvPicPr>
          <p:nvPr/>
        </p:nvPicPr>
        <p:blipFill>
          <a:blip r:embed="rId5" cstate="print"/>
          <a:srcRect/>
          <a:stretch>
            <a:fillRect/>
          </a:stretch>
        </p:blipFill>
        <p:spPr bwMode="auto">
          <a:xfrm>
            <a:off x="5105400" y="2590800"/>
            <a:ext cx="3116263" cy="3124200"/>
          </a:xfrm>
          <a:prstGeom prst="rect">
            <a:avLst/>
          </a:prstGeom>
          <a:noFill/>
        </p:spPr>
      </p:pic>
      <p:pic>
        <p:nvPicPr>
          <p:cNvPr id="308232" name="Picture 8" descr="AO_geometry"/>
          <p:cNvPicPr>
            <a:picLocks noChangeAspect="1" noChangeArrowheads="1"/>
          </p:cNvPicPr>
          <p:nvPr/>
        </p:nvPicPr>
        <p:blipFill>
          <a:blip r:embed="rId6" cstate="print"/>
          <a:srcRect/>
          <a:stretch>
            <a:fillRect/>
          </a:stretch>
        </p:blipFill>
        <p:spPr bwMode="auto">
          <a:xfrm>
            <a:off x="5029200" y="2528888"/>
            <a:ext cx="3276600" cy="3192462"/>
          </a:xfrm>
          <a:prstGeom prst="rect">
            <a:avLst/>
          </a:prstGeom>
          <a:solidFill>
            <a:schemeClr val="bg1">
              <a:alpha val="0"/>
            </a:schemeClr>
          </a:solidFill>
        </p:spPr>
      </p:pic>
      <p:sp>
        <p:nvSpPr>
          <p:cNvPr id="308233" name="Oval 9"/>
          <p:cNvSpPr>
            <a:spLocks noChangeArrowheads="1"/>
          </p:cNvSpPr>
          <p:nvPr/>
        </p:nvSpPr>
        <p:spPr bwMode="auto">
          <a:xfrm>
            <a:off x="5105400" y="2579688"/>
            <a:ext cx="3143250" cy="3124200"/>
          </a:xfrm>
          <a:prstGeom prst="ellipse">
            <a:avLst/>
          </a:prstGeom>
          <a:solidFill>
            <a:srgbClr val="C0C0C0">
              <a:alpha val="53000"/>
            </a:srgbClr>
          </a:solidFill>
          <a:ln w="38100" algn="ctr">
            <a:solidFill>
              <a:schemeClr val="tx2"/>
            </a:solidFill>
            <a:round/>
            <a:headEnd/>
            <a:tailEnd/>
          </a:ln>
          <a:effectLst/>
        </p:spPr>
        <p:txBody>
          <a:bodyPr wrap="none" anchor="ctr"/>
          <a:lstStyle/>
          <a:p>
            <a:endParaRPr lang="en-US"/>
          </a:p>
        </p:txBody>
      </p:sp>
      <p:sp>
        <p:nvSpPr>
          <p:cNvPr id="308234" name="Text Box 10"/>
          <p:cNvSpPr txBox="1">
            <a:spLocks noChangeArrowheads="1"/>
          </p:cNvSpPr>
          <p:nvPr/>
        </p:nvSpPr>
        <p:spPr bwMode="auto">
          <a:xfrm>
            <a:off x="6289675" y="5765800"/>
            <a:ext cx="782638" cy="336550"/>
          </a:xfrm>
          <a:prstGeom prst="rect">
            <a:avLst/>
          </a:prstGeom>
          <a:noFill/>
          <a:ln w="9525" algn="ctr">
            <a:noFill/>
            <a:miter lim="800000"/>
            <a:headEnd/>
            <a:tailEnd/>
          </a:ln>
          <a:effectLst/>
        </p:spPr>
        <p:txBody>
          <a:bodyPr wrap="none">
            <a:spAutoFit/>
          </a:bodyPr>
          <a:lstStyle/>
          <a:p>
            <a:r>
              <a:rPr lang="en-US" altLang="zh-CN" sz="1600">
                <a:solidFill>
                  <a:srgbClr val="000066"/>
                </a:solidFill>
                <a:latin typeface="Arial" charset="0"/>
                <a:cs typeface="Arial" charset="0"/>
              </a:rPr>
              <a:t>AO-76</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08232"/>
                                        </p:tgtEl>
                                        <p:attrNameLst>
                                          <p:attrName>style.visibility</p:attrName>
                                        </p:attrNameLst>
                                      </p:cBhvr>
                                      <p:to>
                                        <p:strVal val="visible"/>
                                      </p:to>
                                    </p:set>
                                    <p:animEffect transition="in" filter="checkerboard(across)">
                                      <p:cBhvr>
                                        <p:cTn id="7" dur="500"/>
                                        <p:tgtEl>
                                          <p:spTgt spid="308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3|26.7|0.4|22.3|35.8|1.1"/>
</p:tagLst>
</file>

<file path=ppt/tags/tag2.xml><?xml version="1.0" encoding="utf-8"?>
<p:tagLst xmlns:a="http://schemas.openxmlformats.org/drawingml/2006/main" xmlns:r="http://schemas.openxmlformats.org/officeDocument/2006/relationships" xmlns:p="http://schemas.openxmlformats.org/presentationml/2006/main">
  <p:tag name="TIMING" val="|20.3|26.7|0.4|22.3|35.8|1.1"/>
</p:tagLst>
</file>

<file path=ppt/tags/tag3.xml><?xml version="1.0" encoding="utf-8"?>
<p:tagLst xmlns:a="http://schemas.openxmlformats.org/drawingml/2006/main" xmlns:r="http://schemas.openxmlformats.org/officeDocument/2006/relationships" xmlns:p="http://schemas.openxmlformats.org/presentationml/2006/main">
  <p:tag name="TIMING" val="|20.3|26.7|0.4|22.3|35.8|1.1"/>
</p:tagLst>
</file>

<file path=ppt/tags/tag4.xml><?xml version="1.0" encoding="utf-8"?>
<p:tagLst xmlns:a="http://schemas.openxmlformats.org/drawingml/2006/main" xmlns:r="http://schemas.openxmlformats.org/officeDocument/2006/relationships" xmlns:p="http://schemas.openxmlformats.org/presentationml/2006/main">
  <p:tag name="TIMING" val="|35.1"/>
</p:tagLst>
</file>

<file path=ppt/tags/tag5.xml><?xml version="1.0" encoding="utf-8"?>
<p:tagLst xmlns:a="http://schemas.openxmlformats.org/drawingml/2006/main" xmlns:r="http://schemas.openxmlformats.org/officeDocument/2006/relationships" xmlns:p="http://schemas.openxmlformats.org/presentationml/2006/main">
  <p:tag name="TIMING" val="|37.6"/>
</p:tagLst>
</file>

<file path=ppt/theme/theme1.xml><?xml version="1.0" encoding="utf-8"?>
<a:theme xmlns:a="http://schemas.openxmlformats.org/drawingml/2006/main" name="bbso_bbso_bbso">
  <a:themeElements>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bso_bbso_bbso">
      <a:majorFont>
        <a:latin typeface="Times New Roman"/>
        <a:ea typeface="MS PGothic"/>
        <a:cs typeface=""/>
      </a:majorFont>
      <a:minorFont>
        <a:latin typeface="Times New Roman"/>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bso_bbso_bbs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bso_bbso_bbs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bso_bbso_bbs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bso_bbso_bbs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bso_bbso_bbs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bso_bbso_bbs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bso_bbso_bbso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bso_bbso_bbs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bso_bbso_bbs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bso_bbso_bbs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bso_bbso_bbs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bso_bbso_bbs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ITC Stone Sans Std Semibold"/>
        <a:ea typeface="MS PGothic"/>
        <a:cs typeface=""/>
      </a:majorFont>
      <a:minorFont>
        <a:latin typeface="ITC Stone Sans Std Semibold"/>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ea typeface="MS PGothic"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39493</TotalTime>
  <Words>4742</Words>
  <Application>Microsoft Office PowerPoint</Application>
  <PresentationFormat>On-screen Show (4:3)</PresentationFormat>
  <Paragraphs>363</Paragraphs>
  <Slides>27</Slides>
  <Notes>26</Notes>
  <HiddenSlides>5</HiddenSlides>
  <MMClips>11</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27</vt:i4>
      </vt:variant>
    </vt:vector>
  </HeadingPairs>
  <TitlesOfParts>
    <vt:vector size="30" baseType="lpstr">
      <vt:lpstr>bbso_bbso_bbso</vt:lpstr>
      <vt:lpstr>Blank Presentation</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IRIM Observation</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NJIT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Philip Goode</dc:creator>
  <cp:lastModifiedBy>Aladdin</cp:lastModifiedBy>
  <cp:revision>511</cp:revision>
  <dcterms:created xsi:type="dcterms:W3CDTF">2009-04-06T14:14:10Z</dcterms:created>
  <dcterms:modified xsi:type="dcterms:W3CDTF">2014-01-29T16:31:13Z</dcterms:modified>
</cp:coreProperties>
</file>