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96" r:id="rId2"/>
    <p:sldId id="607" r:id="rId3"/>
  </p:sldIdLst>
  <p:sldSz cx="9144000" cy="6858000" type="screen4x3"/>
  <p:notesSz cx="6858000" cy="9083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7" autoAdjust="0"/>
    <p:restoredTop sz="95737" autoAdjust="0"/>
  </p:normalViewPr>
  <p:slideViewPr>
    <p:cSldViewPr>
      <p:cViewPr>
        <p:scale>
          <a:sx n="100" d="100"/>
          <a:sy n="100" d="100"/>
        </p:scale>
        <p:origin x="-920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24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6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/>
          <a:lstStyle>
            <a:lvl1pPr algn="r">
              <a:defRPr sz="1200"/>
            </a:lvl1pPr>
          </a:lstStyle>
          <a:p>
            <a:fld id="{60F5F94A-BFCE-45A8-892A-17B665E11033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7914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7914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 anchor="b"/>
          <a:lstStyle>
            <a:lvl1pPr algn="r">
              <a:defRPr sz="1200"/>
            </a:lvl1pPr>
          </a:lstStyle>
          <a:p>
            <a:fld id="{C7F95424-449D-466F-991B-B28EBBB0AE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7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/>
          <a:lstStyle>
            <a:lvl1pPr algn="r">
              <a:defRPr sz="1200"/>
            </a:lvl1pPr>
          </a:lstStyle>
          <a:p>
            <a:fld id="{E4BEFB15-EF62-4B60-9A93-50B10BE5F683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81038"/>
            <a:ext cx="4540250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5" tIns="45542" rIns="91085" bIns="455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4746"/>
            <a:ext cx="5486400" cy="4087654"/>
          </a:xfrm>
          <a:prstGeom prst="rect">
            <a:avLst/>
          </a:prstGeom>
        </p:spPr>
        <p:txBody>
          <a:bodyPr vert="horz" lIns="91085" tIns="45542" rIns="91085" bIns="455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7914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7914"/>
            <a:ext cx="2971800" cy="454184"/>
          </a:xfrm>
          <a:prstGeom prst="rect">
            <a:avLst/>
          </a:prstGeom>
        </p:spPr>
        <p:txBody>
          <a:bodyPr vert="horz" lIns="91085" tIns="45542" rIns="91085" bIns="45542" rtlCol="0" anchor="b"/>
          <a:lstStyle>
            <a:lvl1pPr algn="r">
              <a:defRPr sz="1200"/>
            </a:lvl1pPr>
          </a:lstStyle>
          <a:p>
            <a:fld id="{0A0D7234-9BFF-4277-BED4-EE205B863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Solar Orbiter 10 days/3 months &amp;</a:t>
            </a:r>
            <a:r>
              <a:rPr lang="en-US" baseline="0" smtClean="0"/>
              <a:t> no observing proposals – observations pre-defined – Solar Probe is second probe and has no telescope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D7234-9BFF-4277-BED4-EE205B863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A4B8-CB55-4EFA-AB6B-D0494C391F3F}" type="datetimeFigureOut">
              <a:rPr lang="en-US" smtClean="0"/>
              <a:pPr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1D330-7F89-44B7-AA7B-D145463E9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jpeg"/><Relationship Id="rId14" Type="http://schemas.openxmlformats.org/officeDocument/2006/relationships/image" Target="../media/image12.gif"/><Relationship Id="rId1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so.edu/" TargetMode="Externa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gif"/><Relationship Id="rId1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nso.edu/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90592"/>
            <a:ext cx="914511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DKIST in the broader context </a:t>
            </a:r>
            <a:br>
              <a:rPr lang="en-US" sz="3600" dirty="0" smtClean="0">
                <a:solidFill>
                  <a:srgbClr val="000000"/>
                </a:solidFill>
              </a:rPr>
            </a:b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3568" y="836712"/>
            <a:ext cx="7920880" cy="4803050"/>
            <a:chOff x="683568" y="836712"/>
            <a:chExt cx="7920880" cy="480305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683568" y="836712"/>
              <a:ext cx="7920880" cy="8640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5 space observatories at 1 AU</a:t>
              </a:r>
              <a:endParaRPr lang="en-US" sz="18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0" indent="0" algn="ctr"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4 telescopes in the 1m range</a:t>
              </a:r>
              <a:endParaRPr lang="en-US" sz="18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endParaRPr lang="en-US" sz="1800" dirty="0" smtClean="0">
                <a:solidFill>
                  <a:srgbClr val="000000"/>
                </a:solidFill>
              </a:endParaRPr>
            </a:p>
            <a:p>
              <a:endParaRPr lang="en-US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691680" y="1732116"/>
              <a:ext cx="6048672" cy="3353068"/>
              <a:chOff x="971600" y="1628800"/>
              <a:chExt cx="6984776" cy="414515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4088" y="1628800"/>
                <a:ext cx="1224136" cy="100811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0531" y="2836734"/>
                <a:ext cx="2157573" cy="145636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9752" y="1628800"/>
                <a:ext cx="1792199" cy="1008112"/>
              </a:xfrm>
              <a:prstGeom prst="rect">
                <a:avLst/>
              </a:prstGeom>
            </p:spPr>
          </p:pic>
          <p:pic>
            <p:nvPicPr>
              <p:cNvPr id="15" name="Picture 19" descr="dome_small_crop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3107" t="5223" r="3986" b="7330"/>
              <a:stretch>
                <a:fillRect/>
              </a:stretch>
            </p:blipFill>
            <p:spPr bwMode="auto">
              <a:xfrm>
                <a:off x="971600" y="4166426"/>
                <a:ext cx="1264325" cy="12787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FF"/>
                </a:solidFill>
                <a:miter lim="800000"/>
                <a:headEnd/>
                <a:tailEnd/>
              </a:ln>
            </p:spPr>
          </p:pic>
          <p:pic>
            <p:nvPicPr>
              <p:cNvPr id="16" name="Picture 13" descr="GREGOR Telescope 200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31042" b="8418"/>
              <a:stretch>
                <a:fillRect/>
              </a:stretch>
            </p:blipFill>
            <p:spPr bwMode="auto">
              <a:xfrm>
                <a:off x="6732240" y="4221088"/>
                <a:ext cx="1224136" cy="122023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5556" y="4653136"/>
                <a:ext cx="1516404" cy="1120820"/>
              </a:xfrm>
              <a:prstGeom prst="rect">
                <a:avLst/>
              </a:prstGeom>
            </p:spPr>
          </p:pic>
          <p:pic>
            <p:nvPicPr>
              <p:cNvPr id="19" name="Picture 7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2852936"/>
                <a:ext cx="1152128" cy="1152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31640" y="2852936"/>
                <a:ext cx="1296144" cy="926743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4008" y="4635134"/>
                <a:ext cx="1512168" cy="1134126"/>
              </a:xfrm>
              <a:prstGeom prst="rect">
                <a:avLst/>
              </a:prstGeom>
            </p:spPr>
          </p:pic>
        </p:grp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839728" y="5301208"/>
              <a:ext cx="7704856" cy="338554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cs typeface="Arial" charset="0"/>
                </a:rPr>
                <a:t>A golden age in Solar Physics driven by Space Observatories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00" y="-2704"/>
            <a:ext cx="1005508" cy="764704"/>
            <a:chOff x="127000" y="12700"/>
            <a:chExt cx="3171178" cy="2150904"/>
          </a:xfrm>
        </p:grpSpPr>
        <p:pic>
          <p:nvPicPr>
            <p:cNvPr id="31" name="Picture 30" descr="nso_colorb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407" y="12700"/>
              <a:ext cx="3138771" cy="1604732"/>
            </a:xfrm>
            <a:prstGeom prst="rect">
              <a:avLst/>
            </a:prstGeom>
          </p:spPr>
        </p:pic>
        <p:pic>
          <p:nvPicPr>
            <p:cNvPr id="32" name="Picture 31" descr="AURAlogo_transparent.gi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1347984"/>
              <a:ext cx="1981424" cy="693551"/>
            </a:xfrm>
            <a:prstGeom prst="rect">
              <a:avLst/>
            </a:prstGeom>
          </p:spPr>
        </p:pic>
        <p:pic>
          <p:nvPicPr>
            <p:cNvPr id="33" name="Picture 32" descr="nsf1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666" y="1315244"/>
              <a:ext cx="843280" cy="848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44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e">
            <a:hlinkClick r:id="rId3" tooltip="Hom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90592"/>
            <a:ext cx="914511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DKIST in the broader context </a:t>
            </a:r>
            <a:br>
              <a:rPr lang="en-US" sz="3600" dirty="0" smtClean="0">
                <a:solidFill>
                  <a:srgbClr val="000000"/>
                </a:solidFill>
              </a:rPr>
            </a:b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82080" y="4830251"/>
            <a:ext cx="8280920" cy="83099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u="sng" dirty="0" smtClean="0"/>
              <a:t>Recommendation</a:t>
            </a:r>
            <a:r>
              <a:rPr lang="en-US" sz="1600" b="1" dirty="0"/>
              <a:t>: NASA, NSF, and other agencies should coordinate ground- and space-based solar-terrestrial observational and technology programs and expand efforts to take advantage of the synergy gained by </a:t>
            </a:r>
            <a:r>
              <a:rPr lang="en-US" sz="1600" b="1" dirty="0" err="1"/>
              <a:t>multiscale</a:t>
            </a:r>
            <a:r>
              <a:rPr lang="en-US" sz="1600" b="1" dirty="0"/>
              <a:t> observations.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4128" y="836712"/>
            <a:ext cx="7848872" cy="3939481"/>
            <a:chOff x="914128" y="836712"/>
            <a:chExt cx="7848872" cy="3939481"/>
          </a:xfrm>
        </p:grpSpPr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914128" y="836712"/>
              <a:ext cx="7848872" cy="7920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rgbClr val="000000"/>
                  </a:solidFill>
                  <a:latin typeface="Arial"/>
                  <a:cs typeface="Arial"/>
                </a:rPr>
                <a:t>2</a:t>
              </a: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 encounter missions inside 0.5 AU</a:t>
              </a:r>
            </a:p>
            <a:p>
              <a:pPr marL="0" indent="0" algn="ctr"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 4m class solar telescope</a:t>
              </a:r>
            </a:p>
            <a:p>
              <a:endParaRPr lang="en-US" sz="18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endParaRPr lang="en-US" sz="1800" dirty="0" smtClean="0">
                <a:solidFill>
                  <a:srgbClr val="000000"/>
                </a:solidFill>
              </a:endParaRPr>
            </a:p>
            <a:p>
              <a:endParaRPr 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24" name="Picture 19" descr="dome_small_crop"/>
            <p:cNvPicPr>
              <a:picLocks noChangeAspect="1" noChangeArrowheads="1"/>
            </p:cNvPicPr>
            <p:nvPr/>
          </p:nvPicPr>
          <p:blipFill>
            <a:blip r:embed="rId5" cstate="print"/>
            <a:srcRect l="33107" t="5223" r="3986" b="7330"/>
            <a:stretch>
              <a:fillRect/>
            </a:stretch>
          </p:blipFill>
          <p:spPr bwMode="auto">
            <a:xfrm>
              <a:off x="1838088" y="3240707"/>
              <a:ext cx="1094879" cy="10344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25" name="Picture 13" descr="GREGOR Telescope 2008"/>
            <p:cNvPicPr>
              <a:picLocks noChangeAspect="1" noChangeArrowheads="1"/>
            </p:cNvPicPr>
            <p:nvPr/>
          </p:nvPicPr>
          <p:blipFill>
            <a:blip r:embed="rId6" cstate="print"/>
            <a:srcRect r="31042" b="8418"/>
            <a:stretch>
              <a:fillRect/>
            </a:stretch>
          </p:blipFill>
          <p:spPr bwMode="auto">
            <a:xfrm>
              <a:off x="6826683" y="3284924"/>
              <a:ext cx="1060077" cy="98706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8208" y="1660738"/>
              <a:ext cx="1535900" cy="115518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6480" y="1588730"/>
              <a:ext cx="1230030" cy="1296144"/>
            </a:xfrm>
            <a:prstGeom prst="rect">
              <a:avLst/>
            </a:prstGeom>
          </p:spPr>
        </p:pic>
        <p:pic>
          <p:nvPicPr>
            <p:cNvPr id="5" name="Picture 4" descr="Screen Shot 2016-02-28 at 6.31.11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971801"/>
              <a:ext cx="2133600" cy="180439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8100" y="0"/>
            <a:ext cx="1005508" cy="764704"/>
            <a:chOff x="127000" y="12700"/>
            <a:chExt cx="3171178" cy="2150904"/>
          </a:xfrm>
        </p:grpSpPr>
        <p:pic>
          <p:nvPicPr>
            <p:cNvPr id="31" name="Picture 30" descr="nso_colorb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407" y="12700"/>
              <a:ext cx="3138771" cy="1604732"/>
            </a:xfrm>
            <a:prstGeom prst="rect">
              <a:avLst/>
            </a:prstGeom>
          </p:spPr>
        </p:pic>
        <p:pic>
          <p:nvPicPr>
            <p:cNvPr id="32" name="Picture 31" descr="AURAlogo_transparent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1347984"/>
              <a:ext cx="1981424" cy="693551"/>
            </a:xfrm>
            <a:prstGeom prst="rect">
              <a:avLst/>
            </a:prstGeom>
          </p:spPr>
        </p:pic>
        <p:pic>
          <p:nvPicPr>
            <p:cNvPr id="33" name="Picture 32" descr="nsf1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666" y="1315244"/>
              <a:ext cx="843280" cy="848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16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36175</TotalTime>
  <Words>108</Words>
  <Application>Microsoft Macintosh PowerPoint</Application>
  <PresentationFormat>On-screen Show (4:3)</PresentationFormat>
  <Paragraphs>11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DKIST in the broader context  </vt:lpstr>
      <vt:lpstr>DKIST in the broader context  </vt:lpstr>
    </vt:vector>
  </TitlesOfParts>
  <Company>Gemini Obervatory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Neil Barker</dc:creator>
  <cp:lastModifiedBy>Phil Goode</cp:lastModifiedBy>
  <cp:revision>604</cp:revision>
  <dcterms:created xsi:type="dcterms:W3CDTF">2009-06-19T21:26:29Z</dcterms:created>
  <dcterms:modified xsi:type="dcterms:W3CDTF">2016-03-30T15:36:27Z</dcterms:modified>
</cp:coreProperties>
</file>