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2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CB836-BC47-CC4E-B2CF-94B28984EED5}" type="datetimeFigureOut">
              <a:rPr lang="en-US" smtClean="0"/>
              <a:t>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3450A-2750-2B44-A6DC-B1BFD2BC3BB7}" type="slidenum">
              <a:rPr lang="en-US" smtClean="0"/>
              <a:t>‹#›</a:t>
            </a:fld>
            <a:endParaRPr lang="en-US"/>
          </a:p>
        </p:txBody>
      </p:sp>
    </p:spTree>
    <p:extLst>
      <p:ext uri="{BB962C8B-B14F-4D97-AF65-F5344CB8AC3E}">
        <p14:creationId xmlns:p14="http://schemas.microsoft.com/office/powerpoint/2010/main" val="3246778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generalized Fried parameter is an estimate of the apparent Fried parameter due to the CAO, GLAO and MCAO corrections.</a:t>
            </a:r>
          </a:p>
          <a:p>
            <a:r>
              <a:rPr lang="en-US" dirty="0" smtClean="0"/>
              <a:t>The Fried parameter is widely used to characterize strength of optical aberrations due to atmospheric turbulence.</a:t>
            </a:r>
          </a:p>
          <a:p>
            <a:r>
              <a:rPr lang="en-US" dirty="0" smtClean="0"/>
              <a:t>KISP uses the Spectral Ratio method to estimate the generalized Fried parameter from the extended solar scenery. This method is sensitive to strong static aberrations, however, unless the static aberrations are strong enough to inhibit the transfer of spatial frequencies lower than those corresponding to $\lambda/\rho_0, the estimates can be used safely to gauge the effectiveness of the correction over the FOV provided by any type of AO system \</a:t>
            </a:r>
            <a:r>
              <a:rPr lang="en-US" dirty="0" err="1" smtClean="0"/>
              <a:t>citep</a:t>
            </a:r>
            <a:r>
              <a:rPr lang="en-US" dirty="0" smtClean="0"/>
              <a:t>{2002AN....323..236S</a:t>
            </a:r>
            <a:endParaRPr lang="en-US" dirty="0"/>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pPr>
                <a:defRPr/>
              </a:pPr>
              <a:t>1</a:t>
            </a:fld>
            <a:endParaRPr lang="en-US"/>
          </a:p>
        </p:txBody>
      </p:sp>
    </p:spTree>
    <p:extLst>
      <p:ext uri="{BB962C8B-B14F-4D97-AF65-F5344CB8AC3E}">
        <p14:creationId xmlns:p14="http://schemas.microsoft.com/office/powerpoint/2010/main" val="3473367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5BA757-20CA-7C44-9726-BB5D6A6B22AB}"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74629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BA757-20CA-7C44-9726-BB5D6A6B22AB}"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296390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BA757-20CA-7C44-9726-BB5D6A6B22AB}"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63900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BA757-20CA-7C44-9726-BB5D6A6B22AB}"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20846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5BA757-20CA-7C44-9726-BB5D6A6B22AB}" type="datetimeFigureOut">
              <a:rPr lang="en-US" smtClean="0"/>
              <a:t>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425721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5BA757-20CA-7C44-9726-BB5D6A6B22AB}"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145117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5BA757-20CA-7C44-9726-BB5D6A6B22AB}" type="datetimeFigureOut">
              <a:rPr lang="en-US" smtClean="0"/>
              <a:t>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37506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5BA757-20CA-7C44-9726-BB5D6A6B22AB}" type="datetimeFigureOut">
              <a:rPr lang="en-US" smtClean="0"/>
              <a:t>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70636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BA757-20CA-7C44-9726-BB5D6A6B22AB}" type="datetimeFigureOut">
              <a:rPr lang="en-US" smtClean="0"/>
              <a:t>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271849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5BA757-20CA-7C44-9726-BB5D6A6B22AB}"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372433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5BA757-20CA-7C44-9726-BB5D6A6B22AB}" type="datetimeFigureOut">
              <a:rPr lang="en-US" smtClean="0"/>
              <a:t>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9927C-93F1-6541-AD9A-A52ED6F4F4A6}" type="slidenum">
              <a:rPr lang="en-US" smtClean="0"/>
              <a:t>‹#›</a:t>
            </a:fld>
            <a:endParaRPr lang="en-US"/>
          </a:p>
        </p:txBody>
      </p:sp>
    </p:spTree>
    <p:extLst>
      <p:ext uri="{BB962C8B-B14F-4D97-AF65-F5344CB8AC3E}">
        <p14:creationId xmlns:p14="http://schemas.microsoft.com/office/powerpoint/2010/main" val="2029766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BA757-20CA-7C44-9726-BB5D6A6B22AB}" type="datetimeFigureOut">
              <a:rPr lang="en-US" smtClean="0"/>
              <a:t>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9927C-93F1-6541-AD9A-A52ED6F4F4A6}" type="slidenum">
              <a:rPr lang="en-US" smtClean="0"/>
              <a:t>‹#›</a:t>
            </a:fld>
            <a:endParaRPr lang="en-US"/>
          </a:p>
        </p:txBody>
      </p:sp>
    </p:spTree>
    <p:extLst>
      <p:ext uri="{BB962C8B-B14F-4D97-AF65-F5344CB8AC3E}">
        <p14:creationId xmlns:p14="http://schemas.microsoft.com/office/powerpoint/2010/main" val="133036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848600" cy="685800"/>
          </a:xfrm>
        </p:spPr>
        <p:txBody>
          <a:bodyPr/>
          <a:lstStyle/>
          <a:p>
            <a:r>
              <a:rPr lang="en-US" sz="3200" dirty="0" smtClean="0"/>
              <a:t>MCAO (50’’x50’’) GLAO (7/27/16)      CAO</a:t>
            </a:r>
            <a:endParaRPr lang="en-US" sz="3200" dirty="0"/>
          </a:p>
        </p:txBody>
      </p:sp>
      <p:pic>
        <p:nvPicPr>
          <p:cNvPr id="5" name="Picture 4" descr="bbso_tio_pcoi_20160727_174945z76_calib_mean_162-308_GLA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838200"/>
            <a:ext cx="2743200" cy="2743200"/>
          </a:xfrm>
          <a:prstGeom prst="rect">
            <a:avLst/>
          </a:prstGeom>
        </p:spPr>
      </p:pic>
      <p:pic>
        <p:nvPicPr>
          <p:cNvPr id="6" name="Picture 5" descr="bbso_tio_pcoi_20160727_174945z76_calib_mean_309-450_CA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838200"/>
            <a:ext cx="2743200" cy="2743200"/>
          </a:xfrm>
          <a:prstGeom prst="rect">
            <a:avLst/>
          </a:prstGeom>
        </p:spPr>
      </p:pic>
      <p:pic>
        <p:nvPicPr>
          <p:cNvPr id="7" name="Picture 6" descr="bbso_tio_pcoi_20160727_174945z76_1-161_genr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75" y="3581400"/>
            <a:ext cx="3297575" cy="3429000"/>
          </a:xfrm>
          <a:prstGeom prst="rect">
            <a:avLst/>
          </a:prstGeom>
        </p:spPr>
      </p:pic>
      <p:pic>
        <p:nvPicPr>
          <p:cNvPr id="8" name="Picture 7" descr="bbso_tio_pcoi_20160727_174945z76_162-308_genr0.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3581400"/>
            <a:ext cx="2819400" cy="3385639"/>
          </a:xfrm>
          <a:prstGeom prst="rect">
            <a:avLst/>
          </a:prstGeom>
        </p:spPr>
      </p:pic>
      <p:pic>
        <p:nvPicPr>
          <p:cNvPr id="9" name="Picture 8" descr="bbso_tio_pcoi_20160727_174945z76_309-450_genr0.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3581400"/>
            <a:ext cx="3429000" cy="3429000"/>
          </a:xfrm>
          <a:prstGeom prst="rect">
            <a:avLst/>
          </a:prstGeom>
        </p:spPr>
      </p:pic>
      <p:pic>
        <p:nvPicPr>
          <p:cNvPr id="13" name="Content Placeholder 12" descr="bbso_tio_pcoi_20160727_174945z76_calib_mean_1-161_MCAO.png"/>
          <p:cNvPicPr>
            <a:picLocks noGrp="1" noChangeAspect="1"/>
          </p:cNvPicPr>
          <p:nvPr>
            <p:ph idx="1"/>
          </p:nvPr>
        </p:nvPicPr>
        <p:blipFill rotWithShape="1">
          <a:blip r:embed="rId8">
            <a:extLst>
              <a:ext uri="{28A0092B-C50C-407E-A947-70E740481C1C}">
                <a14:useLocalDpi xmlns:a14="http://schemas.microsoft.com/office/drawing/2010/main" val="0"/>
              </a:ext>
            </a:extLst>
          </a:blip>
          <a:srcRect l="397" t="-2300" r="-2182" b="-744"/>
          <a:stretch/>
        </p:blipFill>
        <p:spPr>
          <a:xfrm>
            <a:off x="423137" y="762000"/>
            <a:ext cx="2782974" cy="2817334"/>
          </a:xfrm>
        </p:spPr>
      </p:pic>
    </p:spTree>
    <p:extLst>
      <p:ext uri="{BB962C8B-B14F-4D97-AF65-F5344CB8AC3E}">
        <p14:creationId xmlns:p14="http://schemas.microsoft.com/office/powerpoint/2010/main" val="10811046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148</Words>
  <Application>Microsoft Macintosh PowerPoint</Application>
  <PresentationFormat>On-screen Show (4:3)</PresentationFormat>
  <Paragraphs>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MCAO (50’’x50’’) GLAO (7/27/16)      CAO</vt:lpstr>
    </vt:vector>
  </TitlesOfParts>
  <Company>NJIT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MCAO (50’’x50’’) GLAO (7/27/16)      CAO</dc:title>
  <dc:creator>Phil Goode</dc:creator>
  <cp:lastModifiedBy>Phil Goode</cp:lastModifiedBy>
  <cp:revision>1</cp:revision>
  <dcterms:created xsi:type="dcterms:W3CDTF">2016-10-20T19:18:48Z</dcterms:created>
  <dcterms:modified xsi:type="dcterms:W3CDTF">2016-10-20T19:19:30Z</dcterms:modified>
</cp:coreProperties>
</file>