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60" r:id="rId2"/>
    <p:sldId id="261" r:id="rId3"/>
    <p:sldId id="262"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8" d="100"/>
          <a:sy n="148" d="100"/>
        </p:scale>
        <p:origin x="-8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D5652-BEA5-9E44-B3A0-AD816589E324}" type="datetimeFigureOut">
              <a:rPr lang="en-US" smtClean="0"/>
              <a:t>10/31/14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FAC3D8-6A5A-D846-893E-1FA0DB9C1315}" type="slidenum">
              <a:rPr lang="en-US" smtClean="0"/>
              <a:t>‹#›</a:t>
            </a:fld>
            <a:endParaRPr lang="en-US"/>
          </a:p>
        </p:txBody>
      </p:sp>
    </p:spTree>
    <p:extLst>
      <p:ext uri="{BB962C8B-B14F-4D97-AF65-F5344CB8AC3E}">
        <p14:creationId xmlns:p14="http://schemas.microsoft.com/office/powerpoint/2010/main" val="37120828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Classical, single DM </a:t>
            </a:r>
            <a:r>
              <a:rPr lang="en-US" dirty="0" smtClean="0"/>
              <a:t>AO-308 </a:t>
            </a:r>
            <a:r>
              <a:rPr lang="en-US" dirty="0" err="1" smtClean="0"/>
              <a:t>vs</a:t>
            </a:r>
            <a:r>
              <a:rPr lang="en-US" baseline="0" dirty="0" smtClean="0"/>
              <a:t> MCAO – second DM (also with 308 </a:t>
            </a:r>
            <a:r>
              <a:rPr lang="en-US" baseline="0" dirty="0" err="1" smtClean="0"/>
              <a:t>subpertures</a:t>
            </a:r>
            <a:r>
              <a:rPr lang="en-US" baseline="0" dirty="0" smtClean="0"/>
              <a:t>)  conjugated to 7 km (FOV about 85”x85”).  The movies are within a two minute interval.  Eye tells you that </a:t>
            </a:r>
            <a:r>
              <a:rPr lang="en-US" baseline="0" dirty="0" err="1" smtClean="0"/>
              <a:t>isoplanatic</a:t>
            </a:r>
            <a:r>
              <a:rPr lang="en-US" baseline="0" dirty="0" smtClean="0"/>
              <a:t> patch is larger in the MCAO panel.  However, the “flying shadows” are compelling that the MCAO is working.  The ‘flying shadows” result from the changing shape of the high altitude DM.  There are 19 guide regions.  200 modes for on-axis DM and about 40 for DM conjugated to 7 km.  The first DM uses an on-axis WFS, which is the whole story for AO-308.  The 7km DM is followed by a downstream multi-directional WFS with 19 guide regions. </a:t>
            </a:r>
          </a:p>
          <a:p>
            <a:r>
              <a:rPr lang="en-US" baseline="0" dirty="0" smtClean="0"/>
              <a:t>The NST MCAO setup is unique in allowing us all possible permutations in the the location of DMs and WFSs to optimized the system.</a:t>
            </a:r>
            <a:endParaRPr lang="en-US" dirty="0"/>
          </a:p>
        </p:txBody>
      </p:sp>
      <p:sp>
        <p:nvSpPr>
          <p:cNvPr id="4" name="Slide Number Placeholder 3"/>
          <p:cNvSpPr>
            <a:spLocks noGrp="1"/>
          </p:cNvSpPr>
          <p:nvPr>
            <p:ph type="sldNum" sz="quarter" idx="10"/>
          </p:nvPr>
        </p:nvSpPr>
        <p:spPr/>
        <p:txBody>
          <a:bodyPr/>
          <a:lstStyle/>
          <a:p>
            <a:fld id="{04FAC3D8-6A5A-D846-893E-1FA0DB9C1315}" type="slidenum">
              <a:rPr lang="en-US" smtClean="0"/>
              <a:t>1</a:t>
            </a:fld>
            <a:endParaRPr lang="en-US"/>
          </a:p>
        </p:txBody>
      </p:sp>
    </p:spTree>
    <p:extLst>
      <p:ext uri="{BB962C8B-B14F-4D97-AF65-F5344CB8AC3E}">
        <p14:creationId xmlns:p14="http://schemas.microsoft.com/office/powerpoint/2010/main" val="24841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quantity shown is the residual error (the one seen by the multi-directional</a:t>
            </a:r>
            <a:r>
              <a:rPr lang="en-US" baseline="0" dirty="0" smtClean="0"/>
              <a:t> </a:t>
            </a:r>
            <a:r>
              <a:rPr lang="en-US" dirty="0" smtClean="0"/>
              <a:t>-WFS) that was reconstructed by KAOS during closed loop for the DM conjugated</a:t>
            </a:r>
            <a:r>
              <a:rPr lang="en-US" baseline="0" dirty="0" smtClean="0"/>
              <a:t> to </a:t>
            </a:r>
            <a:r>
              <a:rPr lang="en-US" dirty="0" smtClean="0"/>
              <a:t> 7 km.</a:t>
            </a:r>
          </a:p>
          <a:p>
            <a:r>
              <a:rPr lang="en-US" dirty="0" smtClean="0"/>
              <a:t>This is the actual quantity KAOS controls. The plot shows the average (RMS) over about 7.25 seconds (10000 loop cycles). Both recordings were separated by about a minute as indicated in the caption.</a:t>
            </a:r>
          </a:p>
          <a:p>
            <a:r>
              <a:rPr lang="en-US" dirty="0" smtClean="0"/>
              <a:t>When MCAO (i.e. Pupil + 7 km) was active, 40 modes were controlled on DM7km, the effect of which you can clearly see in the plots. </a:t>
            </a:r>
          </a:p>
          <a:p>
            <a:r>
              <a:rPr lang="en-US" dirty="0" smtClean="0"/>
              <a:t/>
            </a:r>
            <a:br>
              <a:rPr lang="en-US" dirty="0" smtClean="0"/>
            </a:br>
            <a:endParaRPr lang="en-US" dirty="0" smtClean="0"/>
          </a:p>
          <a:p>
            <a:r>
              <a:rPr lang="en-US" dirty="0" smtClean="0"/>
              <a:t>The first mode index that is plotted is not tip-tilt, but corresponds to a parabola mode. If that DM would be in a pupil, I would call it focus, but since it is not in the pupil, a parabolic shape does not end up in a "normal" defocus, but in a change of plate scale along with asymmetric off-axis aberrations. Tip-tilt is of not controlled by any DM, because that's the duty of the tip-tilt mirror.</a:t>
            </a:r>
          </a:p>
          <a:p>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pPr>
              <a:defRPr/>
            </a:pPr>
            <a:fld id="{A751D8AE-7B55-F041-902E-87FEF0760323}" type="slidenum">
              <a:rPr lang="en-US" smtClean="0"/>
              <a:pPr>
                <a:defRPr/>
              </a:pPr>
              <a:t>2</a:t>
            </a:fld>
            <a:endParaRPr lang="en-US"/>
          </a:p>
        </p:txBody>
      </p:sp>
    </p:spTree>
    <p:extLst>
      <p:ext uri="{BB962C8B-B14F-4D97-AF65-F5344CB8AC3E}">
        <p14:creationId xmlns:p14="http://schemas.microsoft.com/office/powerpoint/2010/main" val="292642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Shadow Bands or Flying Shadows as seen in the MCAO movie in the right panel of the first slide.  </a:t>
            </a:r>
            <a:endParaRPr lang="en-US" dirty="0"/>
          </a:p>
        </p:txBody>
      </p:sp>
      <p:sp>
        <p:nvSpPr>
          <p:cNvPr id="4" name="Slide Number Placeholder 3"/>
          <p:cNvSpPr>
            <a:spLocks noGrp="1"/>
          </p:cNvSpPr>
          <p:nvPr>
            <p:ph type="sldNum" sz="quarter" idx="10"/>
          </p:nvPr>
        </p:nvSpPr>
        <p:spPr/>
        <p:txBody>
          <a:bodyPr/>
          <a:lstStyle/>
          <a:p>
            <a:fld id="{04FAC3D8-6A5A-D846-893E-1FA0DB9C1315}" type="slidenum">
              <a:rPr lang="en-US" smtClean="0"/>
              <a:t>3</a:t>
            </a:fld>
            <a:endParaRPr lang="en-US"/>
          </a:p>
        </p:txBody>
      </p:sp>
    </p:spTree>
    <p:extLst>
      <p:ext uri="{BB962C8B-B14F-4D97-AF65-F5344CB8AC3E}">
        <p14:creationId xmlns:p14="http://schemas.microsoft.com/office/powerpoint/2010/main" val="188769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160613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132131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762251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2FC4C-A19A-5B41-B867-F784EC3D4504}" type="datetimeFigureOut">
              <a:rPr lang="en-US" smtClean="0"/>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70176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A2FC4C-A19A-5B41-B867-F784EC3D4504}" type="datetimeFigureOut">
              <a:rPr lang="en-US" smtClean="0"/>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56481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A2FC4C-A19A-5B41-B867-F784EC3D4504}" type="datetimeFigureOut">
              <a:rPr lang="en-US" smtClean="0"/>
              <a:t>10/31/14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391339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A2FC4C-A19A-5B41-B867-F784EC3D4504}" type="datetimeFigureOut">
              <a:rPr lang="en-US" smtClean="0"/>
              <a:t>10/31/14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91980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A2FC4C-A19A-5B41-B867-F784EC3D4504}" type="datetimeFigureOut">
              <a:rPr lang="en-US" smtClean="0"/>
              <a:t>10/31/14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390555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2FC4C-A19A-5B41-B867-F784EC3D4504}" type="datetimeFigureOut">
              <a:rPr lang="en-US" smtClean="0"/>
              <a:t>10/31/14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28962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2FC4C-A19A-5B41-B867-F784EC3D4504}" type="datetimeFigureOut">
              <a:rPr lang="en-US" smtClean="0"/>
              <a:t>10/31/14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2288204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2FC4C-A19A-5B41-B867-F784EC3D4504}" type="datetimeFigureOut">
              <a:rPr lang="en-US" smtClean="0"/>
              <a:t>10/31/14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75620C-7F15-8F48-8838-A9C7A9C05FEF}" type="slidenum">
              <a:rPr lang="en-US" smtClean="0"/>
              <a:t>‹#›</a:t>
            </a:fld>
            <a:endParaRPr lang="en-US"/>
          </a:p>
        </p:txBody>
      </p:sp>
    </p:spTree>
    <p:extLst>
      <p:ext uri="{BB962C8B-B14F-4D97-AF65-F5344CB8AC3E}">
        <p14:creationId xmlns:p14="http://schemas.microsoft.com/office/powerpoint/2010/main" val="9762280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2FC4C-A19A-5B41-B867-F784EC3D4504}" type="datetimeFigureOut">
              <a:rPr lang="en-US" smtClean="0"/>
              <a:t>10/31/14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5620C-7F15-8F48-8838-A9C7A9C05FEF}" type="slidenum">
              <a:rPr lang="en-US" smtClean="0"/>
              <a:t>‹#›</a:t>
            </a:fld>
            <a:endParaRPr lang="en-US"/>
          </a:p>
        </p:txBody>
      </p:sp>
    </p:spTree>
    <p:extLst>
      <p:ext uri="{BB962C8B-B14F-4D97-AF65-F5344CB8AC3E}">
        <p14:creationId xmlns:p14="http://schemas.microsoft.com/office/powerpoint/2010/main" val="3933407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1.xml"/><Relationship Id="rId7" Type="http://schemas.openxmlformats.org/officeDocument/2006/relationships/image" Target="../media/image1.png"/><Relationship Id="rId8"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Classical AO (left) </a:t>
            </a:r>
            <a:r>
              <a:rPr lang="en-US" dirty="0" err="1" smtClean="0"/>
              <a:t>vs</a:t>
            </a:r>
            <a:r>
              <a:rPr lang="en-US" dirty="0" smtClean="0"/>
              <a:t> MCAO (right)</a:t>
            </a:r>
            <a:endParaRPr lang="en-US" dirty="0"/>
          </a:p>
        </p:txBody>
      </p:sp>
      <p:sp>
        <p:nvSpPr>
          <p:cNvPr id="3" name="Content Placeholder 2"/>
          <p:cNvSpPr>
            <a:spLocks noGrp="1"/>
          </p:cNvSpPr>
          <p:nvPr>
            <p:ph idx="1"/>
          </p:nvPr>
        </p:nvSpPr>
        <p:spPr/>
        <p:txBody>
          <a:bodyPr/>
          <a:lstStyle/>
          <a:p>
            <a:endParaRPr lang="en-US"/>
          </a:p>
        </p:txBody>
      </p:sp>
      <p:pic>
        <p:nvPicPr>
          <p:cNvPr id="4" name="bbso_tio_pcoi_20140415_210036z41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59" y="1834684"/>
            <a:ext cx="4529375" cy="4529375"/>
          </a:xfrm>
          <a:prstGeom prst="rect">
            <a:avLst/>
          </a:prstGeom>
        </p:spPr>
      </p:pic>
      <p:pic>
        <p:nvPicPr>
          <p:cNvPr id="5" name="bbso_tio_pcoi_20140415_210314z53.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00593" y="1817044"/>
            <a:ext cx="4529366" cy="4529366"/>
          </a:xfrm>
          <a:prstGeom prst="rect">
            <a:avLst/>
          </a:prstGeom>
        </p:spPr>
      </p:pic>
    </p:spTree>
    <p:extLst>
      <p:ext uri="{BB962C8B-B14F-4D97-AF65-F5344CB8AC3E}">
        <p14:creationId xmlns:p14="http://schemas.microsoft.com/office/powerpoint/2010/main" val="3537808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par>
                          <p:cTn id="7" fill="hold">
                            <p:stCondLst>
                              <p:cond delay="10000"/>
                            </p:stCondLst>
                            <p:childTnLst>
                              <p:par>
                                <p:cTn id="8" presetID="1" presetClass="mediacall" presetSubtype="0" fill="hold" nodeType="afterEffect">
                                  <p:stCondLst>
                                    <p:cond delay="0"/>
                                  </p:stCondLst>
                                  <p:childTnLst>
                                    <p:cmd type="call" cmd="playFrom(0.0)">
                                      <p:cBhvr>
                                        <p:cTn id="9"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stedGraphic-5.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5005" t="10616" r="-17473" b="6486"/>
          <a:stretch/>
        </p:blipFill>
        <p:spPr>
          <a:xfrm>
            <a:off x="553478" y="57436"/>
            <a:ext cx="8590522" cy="5581364"/>
          </a:xfrm>
        </p:spPr>
      </p:pic>
    </p:spTree>
    <p:extLst>
      <p:ext uri="{BB962C8B-B14F-4D97-AF65-F5344CB8AC3E}">
        <p14:creationId xmlns:p14="http://schemas.microsoft.com/office/powerpoint/2010/main" val="720078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838200"/>
            <a:ext cx="4070350" cy="1217613"/>
          </a:xfrm>
        </p:spPr>
        <p:txBody>
          <a:bodyPr>
            <a:normAutofit fontScale="90000"/>
          </a:bodyPr>
          <a:lstStyle/>
          <a:p>
            <a:r>
              <a:rPr lang="en-US" smtClean="0"/>
              <a:t>Examples of Shadow </a:t>
            </a:r>
            <a:r>
              <a:rPr lang="en-US" dirty="0" smtClean="0"/>
              <a:t>Bands</a:t>
            </a:r>
            <a:endParaRPr lang="en-US" dirty="0"/>
          </a:p>
        </p:txBody>
      </p:sp>
      <p:pic>
        <p:nvPicPr>
          <p:cNvPr id="4" name="Content Placeholder 3" descr="flyshad.jpg"/>
          <p:cNvPicPr>
            <a:picLocks noGrp="1" noChangeAspect="1"/>
          </p:cNvPicPr>
          <p:nvPr>
            <p:ph idx="1"/>
          </p:nvPr>
        </p:nvPicPr>
        <p:blipFill>
          <a:blip r:embed="rId3">
            <a:extLst>
              <a:ext uri="{28A0092B-C50C-407E-A947-70E740481C1C}">
                <a14:useLocalDpi xmlns:a14="http://schemas.microsoft.com/office/drawing/2010/main" val="0"/>
              </a:ext>
            </a:extLst>
          </a:blip>
          <a:srcRect t="19241" b="19241"/>
          <a:stretch>
            <a:fillRect/>
          </a:stretch>
        </p:blipFill>
        <p:spPr>
          <a:xfrm>
            <a:off x="3810000" y="2743200"/>
            <a:ext cx="5325534" cy="2819400"/>
          </a:xfrm>
        </p:spPr>
      </p:pic>
      <p:pic>
        <p:nvPicPr>
          <p:cNvPr id="5" name="Picture 4" descr="wat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3048000"/>
          </a:xfrm>
          <a:prstGeom prst="rect">
            <a:avLst/>
          </a:prstGeom>
        </p:spPr>
      </p:pic>
      <p:pic>
        <p:nvPicPr>
          <p:cNvPr id="6" name="Picture 5" descr="SSS_swimmingpool.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6800"/>
            <a:ext cx="3759200" cy="1803400"/>
          </a:xfrm>
          <a:prstGeom prst="rect">
            <a:avLst/>
          </a:prstGeom>
        </p:spPr>
      </p:pic>
      <p:sp>
        <p:nvSpPr>
          <p:cNvPr id="7" name="TextBox 6"/>
          <p:cNvSpPr txBox="1"/>
          <p:nvPr/>
        </p:nvSpPr>
        <p:spPr>
          <a:xfrm>
            <a:off x="2514600" y="5410200"/>
            <a:ext cx="6705600" cy="646331"/>
          </a:xfrm>
          <a:prstGeom prst="rect">
            <a:avLst/>
          </a:prstGeom>
          <a:noFill/>
        </p:spPr>
        <p:txBody>
          <a:bodyPr wrap="square" rtlCol="0">
            <a:spAutoFit/>
          </a:bodyPr>
          <a:lstStyle/>
          <a:p>
            <a:r>
              <a:rPr lang="en-US" dirty="0" smtClean="0">
                <a:solidFill>
                  <a:schemeClr val="tx1"/>
                </a:solidFill>
              </a:rPr>
              <a:t>Shadow bands moving rapidly across face of house –Sicily 1870 total solar </a:t>
            </a:r>
            <a:r>
              <a:rPr lang="en-US" dirty="0" smtClean="0">
                <a:solidFill>
                  <a:schemeClr val="tx1"/>
                </a:solidFill>
              </a:rPr>
              <a:t>eclipse </a:t>
            </a:r>
            <a:r>
              <a:rPr lang="en-US" dirty="0" smtClean="0">
                <a:solidFill>
                  <a:schemeClr val="tx1"/>
                </a:solidFill>
              </a:rPr>
              <a:t>–</a:t>
            </a:r>
            <a:r>
              <a:rPr lang="en-US" dirty="0" err="1" smtClean="0">
                <a:solidFill>
                  <a:schemeClr val="tx1"/>
                </a:solidFill>
              </a:rPr>
              <a:t>Dravins</a:t>
            </a:r>
            <a:r>
              <a:rPr lang="en-US" dirty="0" smtClean="0">
                <a:solidFill>
                  <a:schemeClr val="tx1"/>
                </a:solidFill>
              </a:rPr>
              <a:t> - </a:t>
            </a:r>
            <a:r>
              <a:rPr lang="en-US" dirty="0" err="1" smtClean="0">
                <a:solidFill>
                  <a:schemeClr val="tx1"/>
                </a:solidFill>
              </a:rPr>
              <a:t>Codona</a:t>
            </a:r>
            <a:endParaRPr lang="en-US" dirty="0">
              <a:solidFill>
                <a:schemeClr val="tx1"/>
              </a:solidFill>
            </a:endParaRPr>
          </a:p>
        </p:txBody>
      </p:sp>
    </p:spTree>
    <p:extLst>
      <p:ext uri="{BB962C8B-B14F-4D97-AF65-F5344CB8AC3E}">
        <p14:creationId xmlns:p14="http://schemas.microsoft.com/office/powerpoint/2010/main" val="379712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5894</TotalTime>
  <Words>285</Words>
  <Application>Microsoft Macintosh PowerPoint</Application>
  <PresentationFormat>On-screen Show (4:3)</PresentationFormat>
  <Paragraphs>15</Paragraphs>
  <Slides>3</Slides>
  <Notes>3</Notes>
  <HiddenSlides>0</HiddenSlides>
  <MMClips>2</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Classical AO (left) vs MCAO (right)</vt:lpstr>
      <vt:lpstr>PowerPoint Presentation</vt:lpstr>
      <vt:lpstr>Examples of Shadow Bands</vt:lpstr>
    </vt:vector>
  </TitlesOfParts>
  <Company>NJIT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Goode</dc:creator>
  <cp:lastModifiedBy>Phil Goode</cp:lastModifiedBy>
  <cp:revision>13</cp:revision>
  <dcterms:created xsi:type="dcterms:W3CDTF">2014-04-26T13:10:37Z</dcterms:created>
  <dcterms:modified xsi:type="dcterms:W3CDTF">2014-10-31T19:29:31Z</dcterms:modified>
</cp:coreProperties>
</file>