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256" r:id="rId2"/>
    <p:sldId id="257" r:id="rId3"/>
    <p:sldId id="278" r:id="rId4"/>
    <p:sldId id="264" r:id="rId5"/>
    <p:sldId id="265" r:id="rId6"/>
    <p:sldId id="272" r:id="rId7"/>
    <p:sldId id="286" r:id="rId8"/>
    <p:sldId id="263" r:id="rId9"/>
    <p:sldId id="284" r:id="rId10"/>
    <p:sldId id="266" r:id="rId11"/>
    <p:sldId id="279" r:id="rId12"/>
    <p:sldId id="287" r:id="rId13"/>
    <p:sldId id="267"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56" autoAdjust="0"/>
    <p:restoredTop sz="83573" autoAdjust="0"/>
  </p:normalViewPr>
  <p:slideViewPr>
    <p:cSldViewPr snapToGrid="0">
      <p:cViewPr>
        <p:scale>
          <a:sx n="75" d="100"/>
          <a:sy n="75" d="100"/>
        </p:scale>
        <p:origin x="-1068" y="-42"/>
      </p:cViewPr>
      <p:guideLst>
        <p:guide orient="horz" pos="2160"/>
        <p:guide pos="2880"/>
      </p:guideLst>
    </p:cSldViewPr>
  </p:slideViewPr>
  <p:notesTextViewPr>
    <p:cViewPr>
      <p:scale>
        <a:sx n="150" d="100"/>
        <a:sy n="15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112" charset="-128"/>
                <a:cs typeface="+mn-cs"/>
              </a:defRPr>
            </a:lvl1pPr>
          </a:lstStyle>
          <a:p>
            <a:pPr>
              <a:defRPr/>
            </a:pPr>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112" charset="-128"/>
                <a:cs typeface="+mn-cs"/>
              </a:defRPr>
            </a:lvl1pPr>
          </a:lstStyle>
          <a:p>
            <a:pPr>
              <a:defRPr/>
            </a:pPr>
            <a:endParaRPr lang="en-US"/>
          </a:p>
        </p:txBody>
      </p:sp>
      <p:sp>
        <p:nvSpPr>
          <p:cNvPr id="14340"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ext uri="{91240B29-F687-4F45-9708-019B960494DF}"/>
          </a:extLst>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112" charset="-128"/>
                <a:cs typeface="+mn-cs"/>
              </a:defRPr>
            </a:lvl1pPr>
          </a:lstStyle>
          <a:p>
            <a:pPr>
              <a:defRPr/>
            </a:pPr>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ext uri="{91240B29-F687-4F45-9708-019B960494DF}"/>
          </a:ex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112" charset="-128"/>
                <a:cs typeface="+mn-cs"/>
              </a:defRPr>
            </a:lvl1pPr>
          </a:lstStyle>
          <a:p>
            <a:pPr>
              <a:defRPr/>
            </a:pPr>
            <a:fld id="{6CFBBD49-C7C7-4AEC-BC88-200B77739B8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2"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2"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2"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2"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2"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B5662C73-1B4C-4073-9AEB-96FC8903088E}" type="slidenum">
              <a:rPr lang="en-US" smtClean="0">
                <a:ea typeface="ＭＳ Ｐゴシック"/>
                <a:cs typeface="ＭＳ Ｐゴシック"/>
              </a:rPr>
              <a:pPr/>
              <a:t>1</a:t>
            </a:fld>
            <a:endParaRPr lang="en-US" smtClean="0">
              <a:ea typeface="ＭＳ Ｐゴシック"/>
              <a:cs typeface="ＭＳ Ｐゴシック"/>
            </a:endParaRPr>
          </a:p>
        </p:txBody>
      </p:sp>
      <p:sp>
        <p:nvSpPr>
          <p:cNvPr id="16386" name="Rectangle 2"/>
          <p:cNvSpPr>
            <a:spLocks noGrp="1" noRo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en-US" smtClean="0">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miter lim="800000"/>
            <a:headEnd/>
            <a:tailEnd/>
          </a:ln>
        </p:spPr>
        <p:txBody>
          <a:bodyPr/>
          <a:lstStyle/>
          <a:p>
            <a:fld id="{5A5316E7-63BE-4BEA-942D-A146A715253F}" type="slidenum">
              <a:rPr lang="en-US" smtClean="0">
                <a:ea typeface="ＭＳ Ｐゴシック"/>
                <a:cs typeface="ＭＳ Ｐゴシック"/>
              </a:rPr>
              <a:pPr/>
              <a:t>2</a:t>
            </a:fld>
            <a:endParaRPr lang="en-US" smtClean="0">
              <a:ea typeface="ＭＳ Ｐゴシック"/>
              <a:cs typeface="ＭＳ Ｐゴシック"/>
            </a:endParaRPr>
          </a:p>
        </p:txBody>
      </p:sp>
      <p:sp>
        <p:nvSpPr>
          <p:cNvPr id="18434" name="Rectangle 2"/>
          <p:cNvSpPr>
            <a:spLocks noGrp="1" noRot="1" noChangeArrowheads="1" noTextEdit="1"/>
          </p:cNvSpPr>
          <p:nvPr>
            <p:ph type="sldImg"/>
          </p:nvPr>
        </p:nvSpPr>
        <p:spPr>
          <a:ln/>
        </p:spPr>
      </p:sp>
      <p:sp>
        <p:nvSpPr>
          <p:cNvPr id="18435" name="Rectangle 3"/>
          <p:cNvSpPr>
            <a:spLocks noGrp="1" noChangeArrowheads="1"/>
          </p:cNvSpPr>
          <p:nvPr>
            <p:ph type="body" idx="1"/>
          </p:nvPr>
        </p:nvSpPr>
        <p:spPr>
          <a:noFill/>
        </p:spPr>
        <p:txBody>
          <a:bodyPr/>
          <a:lstStyle/>
          <a:p>
            <a:pPr eaLnBrk="1" hangingPunct="1"/>
            <a:endParaRPr lang="en-US" smtClean="0">
              <a:ea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rrowheads="1" noTextEdit="1"/>
          </p:cNvSpPr>
          <p:nvPr>
            <p:ph type="sldImg"/>
          </p:nvPr>
        </p:nvSpPr>
        <p:spPr>
          <a:ln/>
        </p:spPr>
      </p:sp>
      <p:sp>
        <p:nvSpPr>
          <p:cNvPr id="21506" name="Rectangle 3"/>
          <p:cNvSpPr>
            <a:spLocks noGrp="1" noChangeArrowheads="1"/>
          </p:cNvSpPr>
          <p:nvPr>
            <p:ph type="body" idx="1"/>
          </p:nvPr>
        </p:nvSpPr>
        <p:spPr>
          <a:xfrm>
            <a:off x="685800" y="4343400"/>
            <a:ext cx="5486400" cy="4114800"/>
          </a:xfrm>
          <a:noFill/>
        </p:spPr>
        <p:txBody>
          <a:bodyPr/>
          <a:lstStyle/>
          <a:p>
            <a:endParaRPr lang="en-US" smtClean="0">
              <a:ea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noTextEdit="1"/>
          </p:cNvSpPr>
          <p:nvPr>
            <p:ph type="sldImg"/>
          </p:nvPr>
        </p:nvSpPr>
        <p:spPr>
          <a:ln/>
        </p:spPr>
      </p:sp>
      <p:sp>
        <p:nvSpPr>
          <p:cNvPr id="23554" name="Rectangle 3"/>
          <p:cNvSpPr>
            <a:spLocks noGrp="1" noChangeArrowheads="1"/>
          </p:cNvSpPr>
          <p:nvPr>
            <p:ph type="body" idx="1"/>
          </p:nvPr>
        </p:nvSpPr>
        <p:spPr>
          <a:xfrm>
            <a:off x="685800" y="4343400"/>
            <a:ext cx="5486400" cy="4114800"/>
          </a:xfrm>
          <a:noFill/>
        </p:spPr>
        <p:txBody>
          <a:bodyPr/>
          <a:lstStyle/>
          <a:p>
            <a:endParaRPr lang="en-US" smtClean="0">
              <a:ea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B6D15AD7-1D7D-4A86-8DFB-B182847C51DD}" type="slidenum">
              <a:rPr lang="en-US" sz="1200"/>
              <a:pPr algn="r" eaLnBrk="0" hangingPunct="0"/>
              <a:t>6</a:t>
            </a:fld>
            <a:endParaRPr lang="en-US" sz="1200"/>
          </a:p>
        </p:txBody>
      </p:sp>
      <p:sp>
        <p:nvSpPr>
          <p:cNvPr id="25602" name="Rectangle 2"/>
          <p:cNvSpPr>
            <a:spLocks noGrp="1" noRot="1" noChangeArrowheads="1" noTextEdit="1"/>
          </p:cNvSpPr>
          <p:nvPr>
            <p:ph type="sldImg"/>
          </p:nvPr>
        </p:nvSpPr>
        <p:spPr>
          <a:ln/>
        </p:spPr>
      </p:sp>
      <p:sp>
        <p:nvSpPr>
          <p:cNvPr id="25603" name="Rectangle 3"/>
          <p:cNvSpPr>
            <a:spLocks noGrp="1" noChangeArrowheads="1"/>
          </p:cNvSpPr>
          <p:nvPr>
            <p:ph type="body" idx="1"/>
          </p:nvPr>
        </p:nvSpPr>
        <p:spPr>
          <a:noFill/>
        </p:spPr>
        <p:txBody>
          <a:bodyPr/>
          <a:lstStyle/>
          <a:p>
            <a:pPr eaLnBrk="1" hangingPunct="1"/>
            <a:endParaRPr lang="en-US" smtClean="0">
              <a:ea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rrowheads="1" noTextEdit="1"/>
          </p:cNvSpPr>
          <p:nvPr>
            <p:ph type="sldImg"/>
          </p:nvPr>
        </p:nvSpPr>
        <p:spPr>
          <a:ln/>
        </p:spPr>
      </p:sp>
      <p:sp>
        <p:nvSpPr>
          <p:cNvPr id="27650" name="Rectangle 3"/>
          <p:cNvSpPr>
            <a:spLocks noGrp="1" noChangeArrowheads="1"/>
          </p:cNvSpPr>
          <p:nvPr>
            <p:ph type="body" idx="1"/>
          </p:nvPr>
        </p:nvSpPr>
        <p:spPr>
          <a:noFill/>
        </p:spPr>
        <p:txBody>
          <a:bodyPr/>
          <a:lstStyle/>
          <a:p>
            <a:r>
              <a:rPr lang="en-US" sz="1600" smtClean="0">
                <a:ea typeface="ＭＳ Ｐゴシック"/>
              </a:rPr>
              <a:t>Convective collapse: Spruit states that After the collapse, the tubes with r&gt;&gt; 30 km enter a long period of quasi-static existence (when the upper layers are in temperature equilibrium while the deeper layers gradually heat up.) The convective collapse theory is applicable for the thin tube approximation, i.e., for tubes with r smaller than the temperature scale height, about 130 km for isothermal atmosphere on the low photospheric heights (0-500 km).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9B160B39-C678-4F12-85FD-BB44598DFF5C}" type="slidenum">
              <a:rPr lang="en-US" sz="1200"/>
              <a:pPr algn="r" eaLnBrk="0" hangingPunct="0"/>
              <a:t>8</a:t>
            </a:fld>
            <a:endParaRPr lang="en-US" sz="1200"/>
          </a:p>
        </p:txBody>
      </p:sp>
      <p:sp>
        <p:nvSpPr>
          <p:cNvPr id="29698" name="Rectangle 2"/>
          <p:cNvSpPr>
            <a:spLocks noGrp="1" noRot="1" noChangeArrowheads="1" noTextEdit="1"/>
          </p:cNvSpPr>
          <p:nvPr>
            <p:ph type="sldImg"/>
          </p:nvPr>
        </p:nvSpPr>
        <p:spPr>
          <a:ln/>
        </p:spPr>
      </p:sp>
      <p:sp>
        <p:nvSpPr>
          <p:cNvPr id="29699" name="Rectangle 3"/>
          <p:cNvSpPr>
            <a:spLocks noGrp="1" noChangeArrowheads="1"/>
          </p:cNvSpPr>
          <p:nvPr>
            <p:ph type="body" idx="1"/>
          </p:nvPr>
        </p:nvSpPr>
        <p:spPr>
          <a:noFill/>
        </p:spPr>
        <p:txBody>
          <a:bodyPr/>
          <a:lstStyle/>
          <a:p>
            <a:pPr eaLnBrk="1" hangingPunct="1"/>
            <a:endParaRPr lang="en-US" smtClean="0">
              <a:ea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35D0D951-199A-4FC5-97B6-B0B5D2F169F3}" type="slidenum">
              <a:rPr lang="en-US" sz="1200"/>
              <a:pPr algn="r" eaLnBrk="0" hangingPunct="0"/>
              <a:t>10</a:t>
            </a:fld>
            <a:endParaRPr lang="en-US" sz="1200"/>
          </a:p>
        </p:txBody>
      </p:sp>
      <p:sp>
        <p:nvSpPr>
          <p:cNvPr id="32770" name="Rectangle 2"/>
          <p:cNvSpPr>
            <a:spLocks noGrp="1" noRot="1" noChangeArrowheads="1" noTextEdit="1"/>
          </p:cNvSpPr>
          <p:nvPr>
            <p:ph type="sldImg"/>
          </p:nvPr>
        </p:nvSpPr>
        <p:spPr>
          <a:ln/>
        </p:spPr>
      </p:sp>
      <p:sp>
        <p:nvSpPr>
          <p:cNvPr id="32771" name="Rectangle 3"/>
          <p:cNvSpPr>
            <a:spLocks noGrp="1" noChangeArrowheads="1"/>
          </p:cNvSpPr>
          <p:nvPr>
            <p:ph type="body" idx="1"/>
          </p:nvPr>
        </p:nvSpPr>
        <p:spPr>
          <a:noFill/>
        </p:spPr>
        <p:txBody>
          <a:bodyPr/>
          <a:lstStyle/>
          <a:p>
            <a:pPr eaLnBrk="1" hangingPunct="1"/>
            <a:endParaRPr lang="en-US" smtClean="0">
              <a:ea typeface="ＭＳ Ｐゴシック"/>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2610CB38-2082-4B07-A4C4-873D9EFDE48C}" type="slidenum">
              <a:rPr lang="en-US" sz="1200"/>
              <a:pPr algn="r" eaLnBrk="0" hangingPunct="0"/>
              <a:t>13</a:t>
            </a:fld>
            <a:endParaRPr lang="en-US" sz="1200"/>
          </a:p>
        </p:txBody>
      </p:sp>
      <p:sp>
        <p:nvSpPr>
          <p:cNvPr id="36866" name="Rectangle 2"/>
          <p:cNvSpPr>
            <a:spLocks noGrp="1" noRot="1" noChangeArrowheads="1" noTextEdit="1"/>
          </p:cNvSpPr>
          <p:nvPr>
            <p:ph type="sldImg"/>
          </p:nvPr>
        </p:nvSpPr>
        <p:spPr>
          <a:ln/>
        </p:spPr>
      </p:sp>
      <p:sp>
        <p:nvSpPr>
          <p:cNvPr id="36867" name="Rectangle 3"/>
          <p:cNvSpPr>
            <a:spLocks noGrp="1" noChangeArrowheads="1"/>
          </p:cNvSpPr>
          <p:nvPr>
            <p:ph type="body" idx="1"/>
          </p:nvPr>
        </p:nvSpPr>
        <p:spPr>
          <a:noFill/>
        </p:spPr>
        <p:txBody>
          <a:bodyPr/>
          <a:lstStyle/>
          <a:p>
            <a:pPr eaLnBrk="1" hangingPunct="1"/>
            <a:endParaRPr lang="en-US" smtClean="0">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1650" y="912813"/>
            <a:ext cx="1943100" cy="51831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2350" y="912813"/>
            <a:ext cx="5676900" cy="5183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22350" y="912813"/>
            <a:ext cx="7772400" cy="518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2235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8475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22350" y="912813"/>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2235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8" descr="njit_Admin_footer_PPT"/>
          <p:cNvPicPr>
            <a:picLocks noChangeAspect="1" noChangeArrowheads="1"/>
          </p:cNvPicPr>
          <p:nvPr/>
        </p:nvPicPr>
        <p:blipFill>
          <a:blip r:embed="rId14"/>
          <a:srcRect/>
          <a:stretch>
            <a:fillRect/>
          </a:stretch>
        </p:blipFill>
        <p:spPr bwMode="auto">
          <a:xfrm>
            <a:off x="0" y="6069013"/>
            <a:ext cx="9188450" cy="803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l" rtl="0" eaLnBrk="0" fontAlgn="base" hangingPunct="0">
        <a:spcBef>
          <a:spcPct val="0"/>
        </a:spcBef>
        <a:spcAft>
          <a:spcPct val="0"/>
        </a:spcAft>
        <a:defRPr sz="3800">
          <a:solidFill>
            <a:schemeClr val="tx2"/>
          </a:solidFill>
          <a:latin typeface="+mj-lt"/>
          <a:ea typeface="+mj-ea"/>
          <a:cs typeface="ＭＳ Ｐゴシック"/>
        </a:defRPr>
      </a:lvl1pPr>
      <a:lvl2pPr algn="l" rtl="0" eaLnBrk="0" fontAlgn="base" hangingPunct="0">
        <a:spcBef>
          <a:spcPct val="0"/>
        </a:spcBef>
        <a:spcAft>
          <a:spcPct val="0"/>
        </a:spcAft>
        <a:defRPr sz="3800">
          <a:solidFill>
            <a:schemeClr val="tx2"/>
          </a:solidFill>
          <a:latin typeface="ITC Stone Sans Std Semibold" pitchFamily="-112" charset="0"/>
          <a:ea typeface="ＭＳ Ｐゴシック" pitchFamily="-112" charset="-128"/>
          <a:cs typeface="ＭＳ Ｐゴシック"/>
        </a:defRPr>
      </a:lvl2pPr>
      <a:lvl3pPr algn="l" rtl="0" eaLnBrk="0" fontAlgn="base" hangingPunct="0">
        <a:spcBef>
          <a:spcPct val="0"/>
        </a:spcBef>
        <a:spcAft>
          <a:spcPct val="0"/>
        </a:spcAft>
        <a:defRPr sz="3800">
          <a:solidFill>
            <a:schemeClr val="tx2"/>
          </a:solidFill>
          <a:latin typeface="ITC Stone Sans Std Semibold" pitchFamily="-112" charset="0"/>
          <a:ea typeface="ＭＳ Ｐゴシック" pitchFamily="-112" charset="-128"/>
          <a:cs typeface="ＭＳ Ｐゴシック"/>
        </a:defRPr>
      </a:lvl3pPr>
      <a:lvl4pPr algn="l" rtl="0" eaLnBrk="0" fontAlgn="base" hangingPunct="0">
        <a:spcBef>
          <a:spcPct val="0"/>
        </a:spcBef>
        <a:spcAft>
          <a:spcPct val="0"/>
        </a:spcAft>
        <a:defRPr sz="3800">
          <a:solidFill>
            <a:schemeClr val="tx2"/>
          </a:solidFill>
          <a:latin typeface="ITC Stone Sans Std Semibold" pitchFamily="-112" charset="0"/>
          <a:ea typeface="ＭＳ Ｐゴシック" pitchFamily="-112" charset="-128"/>
          <a:cs typeface="ＭＳ Ｐゴシック"/>
        </a:defRPr>
      </a:lvl4pPr>
      <a:lvl5pPr algn="l" rtl="0" eaLnBrk="0" fontAlgn="base" hangingPunct="0">
        <a:spcBef>
          <a:spcPct val="0"/>
        </a:spcBef>
        <a:spcAft>
          <a:spcPct val="0"/>
        </a:spcAft>
        <a:defRPr sz="3800">
          <a:solidFill>
            <a:schemeClr val="tx2"/>
          </a:solidFill>
          <a:latin typeface="ITC Stone Sans Std Semibold" pitchFamily="-112" charset="0"/>
          <a:ea typeface="ＭＳ Ｐゴシック" pitchFamily="-112" charset="-128"/>
          <a:cs typeface="ＭＳ Ｐゴシック"/>
        </a:defRPr>
      </a:lvl5pPr>
      <a:lvl6pPr marL="457200" algn="l" rtl="0" eaLnBrk="1" fontAlgn="base" hangingPunct="1">
        <a:spcBef>
          <a:spcPct val="0"/>
        </a:spcBef>
        <a:spcAft>
          <a:spcPct val="0"/>
        </a:spcAft>
        <a:defRPr sz="3800">
          <a:solidFill>
            <a:schemeClr val="tx2"/>
          </a:solidFill>
          <a:latin typeface="ITC Stone Sans Std Semibold" pitchFamily="-112" charset="0"/>
          <a:ea typeface="ＭＳ Ｐゴシック" pitchFamily="-112" charset="-128"/>
        </a:defRPr>
      </a:lvl6pPr>
      <a:lvl7pPr marL="914400" algn="l" rtl="0" eaLnBrk="1" fontAlgn="base" hangingPunct="1">
        <a:spcBef>
          <a:spcPct val="0"/>
        </a:spcBef>
        <a:spcAft>
          <a:spcPct val="0"/>
        </a:spcAft>
        <a:defRPr sz="3800">
          <a:solidFill>
            <a:schemeClr val="tx2"/>
          </a:solidFill>
          <a:latin typeface="ITC Stone Sans Std Semibold" pitchFamily="-112" charset="0"/>
          <a:ea typeface="ＭＳ Ｐゴシック" pitchFamily="-112" charset="-128"/>
        </a:defRPr>
      </a:lvl7pPr>
      <a:lvl8pPr marL="1371600" algn="l" rtl="0" eaLnBrk="1" fontAlgn="base" hangingPunct="1">
        <a:spcBef>
          <a:spcPct val="0"/>
        </a:spcBef>
        <a:spcAft>
          <a:spcPct val="0"/>
        </a:spcAft>
        <a:defRPr sz="3800">
          <a:solidFill>
            <a:schemeClr val="tx2"/>
          </a:solidFill>
          <a:latin typeface="ITC Stone Sans Std Semibold" pitchFamily="-112" charset="0"/>
          <a:ea typeface="ＭＳ Ｐゴシック" pitchFamily="-112" charset="-128"/>
        </a:defRPr>
      </a:lvl8pPr>
      <a:lvl9pPr marL="1828800" algn="l" rtl="0" eaLnBrk="1" fontAlgn="base" hangingPunct="1">
        <a:spcBef>
          <a:spcPct val="0"/>
        </a:spcBef>
        <a:spcAft>
          <a:spcPct val="0"/>
        </a:spcAft>
        <a:defRPr sz="3800">
          <a:solidFill>
            <a:schemeClr val="tx2"/>
          </a:solidFill>
          <a:latin typeface="ITC Stone Sans Std Semibold" pitchFamily="-112" charset="0"/>
          <a:ea typeface="ＭＳ Ｐゴシック" pitchFamily="-112" charset="-128"/>
        </a:defRPr>
      </a:lvl9pPr>
    </p:titleStyle>
    <p:bodyStyle>
      <a:lvl1pPr marL="342900" indent="-342900" algn="l" rtl="0" eaLnBrk="0" fontAlgn="base" hangingPunct="0">
        <a:spcBef>
          <a:spcPct val="20000"/>
        </a:spcBef>
        <a:spcAft>
          <a:spcPct val="0"/>
        </a:spcAft>
        <a:buChar char="•"/>
        <a:defRPr sz="22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0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16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video" Target="file:///C:\Documents%20and%20Settings\Valentyna\My%20Documents\PowerPoint\2011-SPD\nst_tio_20100803_wct.m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1295400" y="1066800"/>
            <a:ext cx="6324600" cy="457200"/>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2" name="Text Box 6"/>
          <p:cNvSpPr txBox="1">
            <a:spLocks noChangeArrowheads="1"/>
          </p:cNvSpPr>
          <p:nvPr/>
        </p:nvSpPr>
        <p:spPr bwMode="auto">
          <a:xfrm>
            <a:off x="0" y="1371600"/>
            <a:ext cx="9144000" cy="457200"/>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8"/>
          <p:cNvSpPr txBox="1">
            <a:spLocks noChangeArrowheads="1"/>
          </p:cNvSpPr>
          <p:nvPr/>
        </p:nvSpPr>
        <p:spPr bwMode="auto">
          <a:xfrm>
            <a:off x="0" y="1066800"/>
            <a:ext cx="9144000" cy="457200"/>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4" name="Text Box 10"/>
          <p:cNvSpPr txBox="1">
            <a:spLocks noChangeArrowheads="1"/>
          </p:cNvSpPr>
          <p:nvPr/>
        </p:nvSpPr>
        <p:spPr bwMode="auto">
          <a:xfrm>
            <a:off x="0" y="1524000"/>
            <a:ext cx="9144000" cy="457200"/>
          </a:xfrm>
          <a:prstGeom prst="rect">
            <a:avLst/>
          </a:prstGeom>
          <a:noFill/>
          <a:ln w="9525">
            <a:noFill/>
            <a:miter lim="800000"/>
            <a:headEnd/>
            <a:tailEnd/>
          </a:ln>
        </p:spPr>
        <p:txBody>
          <a:bodyPr>
            <a:spAutoFit/>
          </a:bodyPr>
          <a:lstStyle/>
          <a:p>
            <a:pPr eaLnBrk="0" hangingPunct="0">
              <a:spcBef>
                <a:spcPct val="50000"/>
              </a:spcBef>
            </a:pPr>
            <a:endParaRPr lang="en-US"/>
          </a:p>
        </p:txBody>
      </p:sp>
      <p:pic>
        <p:nvPicPr>
          <p:cNvPr id="15365" name="Picture 11" descr="njit_KO_desc_tag"/>
          <p:cNvPicPr>
            <a:picLocks noChangeAspect="1" noChangeArrowheads="1"/>
          </p:cNvPicPr>
          <p:nvPr/>
        </p:nvPicPr>
        <p:blipFill>
          <a:blip r:embed="rId4"/>
          <a:srcRect/>
          <a:stretch>
            <a:fillRect/>
          </a:stretch>
        </p:blipFill>
        <p:spPr bwMode="auto">
          <a:xfrm>
            <a:off x="-457200" y="-488950"/>
            <a:ext cx="10058400" cy="7835900"/>
          </a:xfrm>
          <a:prstGeom prst="rect">
            <a:avLst/>
          </a:prstGeom>
          <a:noFill/>
          <a:ln w="9525">
            <a:noFill/>
            <a:miter lim="800000"/>
            <a:headEnd/>
            <a:tailEnd/>
          </a:ln>
        </p:spPr>
      </p:pic>
      <p:pic>
        <p:nvPicPr>
          <p:cNvPr id="15366" name="Picture 13" descr="njit_KO_desc_tag"/>
          <p:cNvPicPr>
            <a:picLocks noChangeAspect="1" noChangeArrowheads="1"/>
          </p:cNvPicPr>
          <p:nvPr/>
        </p:nvPicPr>
        <p:blipFill>
          <a:blip r:embed="rId5"/>
          <a:srcRect/>
          <a:stretch>
            <a:fillRect/>
          </a:stretch>
        </p:blipFill>
        <p:spPr bwMode="auto">
          <a:xfrm>
            <a:off x="-457200" y="-484188"/>
            <a:ext cx="10059988" cy="7827963"/>
          </a:xfrm>
          <a:prstGeom prst="rect">
            <a:avLst/>
          </a:prstGeom>
          <a:noFill/>
          <a:ln w="9525">
            <a:noFill/>
            <a:miter lim="800000"/>
            <a:headEnd/>
            <a:tailEnd/>
          </a:ln>
        </p:spPr>
      </p:pic>
      <p:sp>
        <p:nvSpPr>
          <p:cNvPr id="15367" name="Text Box 14"/>
          <p:cNvSpPr txBox="1">
            <a:spLocks noChangeArrowheads="1"/>
          </p:cNvSpPr>
          <p:nvPr/>
        </p:nvSpPr>
        <p:spPr bwMode="auto">
          <a:xfrm>
            <a:off x="457200" y="6096000"/>
            <a:ext cx="4419600" cy="457200"/>
          </a:xfrm>
          <a:prstGeom prst="rect">
            <a:avLst/>
          </a:prstGeom>
          <a:noFill/>
          <a:ln w="9525">
            <a:noFill/>
            <a:miter lim="800000"/>
            <a:headEnd/>
            <a:tailEnd/>
          </a:ln>
        </p:spPr>
        <p:txBody>
          <a:bodyPr>
            <a:spAutoFit/>
          </a:bodyPr>
          <a:lstStyle/>
          <a:p>
            <a:pPr eaLnBrk="0" hangingPunct="0">
              <a:spcBef>
                <a:spcPct val="50000"/>
              </a:spcBef>
            </a:pPr>
            <a:r>
              <a:rPr lang="en-US" i="1">
                <a:solidFill>
                  <a:srgbClr val="FFFFFF"/>
                </a:solidFill>
              </a:rPr>
              <a:t>Big Bear Solar Observatory</a:t>
            </a:r>
          </a:p>
        </p:txBody>
      </p:sp>
      <p:pic>
        <p:nvPicPr>
          <p:cNvPr id="15368" name="Picture 15" descr="bbso-new-logo"/>
          <p:cNvPicPr>
            <a:picLocks noChangeAspect="1" noChangeArrowheads="1"/>
          </p:cNvPicPr>
          <p:nvPr/>
        </p:nvPicPr>
        <p:blipFill>
          <a:blip r:embed="rId6"/>
          <a:srcRect/>
          <a:stretch>
            <a:fillRect/>
          </a:stretch>
        </p:blipFill>
        <p:spPr bwMode="auto">
          <a:xfrm>
            <a:off x="8153400" y="152400"/>
            <a:ext cx="914400" cy="9144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p:txBody>
          <a:bodyPr/>
          <a:lstStyle/>
          <a:p>
            <a:pPr eaLnBrk="1" hangingPunct="1"/>
            <a:r>
              <a:rPr lang="en-US" smtClean="0"/>
              <a:t>Slide Title Here</a:t>
            </a:r>
          </a:p>
        </p:txBody>
      </p:sp>
      <p:sp>
        <p:nvSpPr>
          <p:cNvPr id="31746" name="Rectangle 4"/>
          <p:cNvSpPr>
            <a:spLocks noChangeArrowheads="1"/>
          </p:cNvSpPr>
          <p:nvPr/>
        </p:nvSpPr>
        <p:spPr bwMode="auto">
          <a:xfrm>
            <a:off x="3587750" y="6186488"/>
            <a:ext cx="2965450" cy="366712"/>
          </a:xfrm>
          <a:prstGeom prst="rect">
            <a:avLst/>
          </a:prstGeom>
          <a:noFill/>
          <a:ln w="9525">
            <a:noFill/>
            <a:miter lim="800000"/>
            <a:headEnd/>
            <a:tailEnd/>
          </a:ln>
        </p:spPr>
        <p:txBody>
          <a:bodyPr wrap="none">
            <a:spAutoFit/>
          </a:bodyPr>
          <a:lstStyle/>
          <a:p>
            <a:pPr eaLnBrk="0" hangingPunct="0"/>
            <a:r>
              <a:rPr lang="en-US" sz="1800" i="1">
                <a:solidFill>
                  <a:schemeClr val="bg1"/>
                </a:solidFill>
              </a:rPr>
              <a:t>Big Bear Solar Observatory</a:t>
            </a:r>
          </a:p>
        </p:txBody>
      </p:sp>
      <p:pic>
        <p:nvPicPr>
          <p:cNvPr id="31747" name="Picture 5" descr="bbso-new-logo"/>
          <p:cNvPicPr>
            <a:picLocks noChangeAspect="1" noChangeArrowheads="1"/>
          </p:cNvPicPr>
          <p:nvPr/>
        </p:nvPicPr>
        <p:blipFill>
          <a:blip r:embed="rId3"/>
          <a:srcRect/>
          <a:stretch>
            <a:fillRect/>
          </a:stretch>
        </p:blipFill>
        <p:spPr bwMode="auto">
          <a:xfrm>
            <a:off x="8153400" y="76200"/>
            <a:ext cx="914400" cy="914400"/>
          </a:xfrm>
          <a:prstGeom prst="rect">
            <a:avLst/>
          </a:prstGeom>
          <a:noFill/>
          <a:ln w="9525">
            <a:noFill/>
            <a:miter lim="800000"/>
            <a:headEnd/>
            <a:tailEnd/>
          </a:ln>
        </p:spPr>
      </p:pic>
      <p:pic>
        <p:nvPicPr>
          <p:cNvPr id="31748" name="Picture 9" descr="Deltel3"/>
          <p:cNvPicPr>
            <a:picLocks noChangeAspect="1" noChangeArrowheads="1"/>
          </p:cNvPicPr>
          <p:nvPr/>
        </p:nvPicPr>
        <p:blipFill>
          <a:blip r:embed="rId4"/>
          <a:srcRect/>
          <a:stretch>
            <a:fillRect/>
          </a:stretch>
        </p:blipFill>
        <p:spPr bwMode="auto">
          <a:xfrm>
            <a:off x="1143000" y="0"/>
            <a:ext cx="6524625" cy="6156325"/>
          </a:xfrm>
          <a:prstGeom prst="rect">
            <a:avLst/>
          </a:prstGeom>
          <a:noFill/>
          <a:ln w="9525">
            <a:noFill/>
            <a:miter lim="800000"/>
            <a:headEnd/>
            <a:tailEnd/>
          </a:ln>
        </p:spPr>
      </p:pic>
      <p:pic>
        <p:nvPicPr>
          <p:cNvPr id="31749" name="Picture 10" descr="Spec-Formu"/>
          <p:cNvPicPr>
            <a:picLocks noChangeAspect="1" noChangeArrowheads="1"/>
          </p:cNvPicPr>
          <p:nvPr/>
        </p:nvPicPr>
        <p:blipFill>
          <a:blip r:embed="rId5"/>
          <a:srcRect/>
          <a:stretch>
            <a:fillRect/>
          </a:stretch>
        </p:blipFill>
        <p:spPr bwMode="auto">
          <a:xfrm>
            <a:off x="2514600" y="1828800"/>
            <a:ext cx="2495550" cy="695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5" descr="FigSc_Ktau"/>
          <p:cNvPicPr>
            <a:picLocks noChangeAspect="1" noChangeArrowheads="1"/>
          </p:cNvPicPr>
          <p:nvPr/>
        </p:nvPicPr>
        <p:blipFill>
          <a:blip r:embed="rId2"/>
          <a:srcRect/>
          <a:stretch>
            <a:fillRect/>
          </a:stretch>
        </p:blipFill>
        <p:spPr bwMode="auto">
          <a:xfrm>
            <a:off x="1751013" y="719138"/>
            <a:ext cx="5453062" cy="5340350"/>
          </a:xfrm>
          <a:prstGeom prst="rect">
            <a:avLst/>
          </a:prstGeom>
          <a:noFill/>
          <a:ln w="9525">
            <a:noFill/>
            <a:miter lim="800000"/>
            <a:headEnd/>
            <a:tailEnd/>
          </a:ln>
        </p:spPr>
      </p:pic>
      <p:sp>
        <p:nvSpPr>
          <p:cNvPr id="33794" name="Text Box 6"/>
          <p:cNvSpPr txBox="1">
            <a:spLocks noChangeArrowheads="1"/>
          </p:cNvSpPr>
          <p:nvPr/>
        </p:nvSpPr>
        <p:spPr bwMode="auto">
          <a:xfrm>
            <a:off x="327025" y="269875"/>
            <a:ext cx="4019550" cy="457200"/>
          </a:xfrm>
          <a:prstGeom prst="rect">
            <a:avLst/>
          </a:prstGeom>
          <a:noFill/>
          <a:ln w="9525">
            <a:noFill/>
            <a:miter lim="800000"/>
            <a:headEnd/>
            <a:tailEnd/>
          </a:ln>
        </p:spPr>
        <p:txBody>
          <a:bodyPr wrap="none">
            <a:spAutoFit/>
          </a:bodyPr>
          <a:lstStyle/>
          <a:p>
            <a:r>
              <a:rPr lang="en-US" b="1">
                <a:latin typeface="Times New Roman" pitchFamily="18" charset="0"/>
              </a:rPr>
              <a:t>Diffusivity : Some Definitions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4" descr="Ktau1"/>
          <p:cNvPicPr>
            <a:picLocks noChangeAspect="1" noChangeArrowheads="1"/>
          </p:cNvPicPr>
          <p:nvPr/>
        </p:nvPicPr>
        <p:blipFill>
          <a:blip r:embed="rId2"/>
          <a:srcRect/>
          <a:stretch>
            <a:fillRect/>
          </a:stretch>
        </p:blipFill>
        <p:spPr bwMode="auto">
          <a:xfrm>
            <a:off x="1423988" y="328613"/>
            <a:ext cx="6296025" cy="6200775"/>
          </a:xfrm>
          <a:prstGeom prst="rect">
            <a:avLst/>
          </a:prstGeom>
          <a:noFill/>
          <a:ln w="9525">
            <a:noFill/>
            <a:miter lim="800000"/>
            <a:headEnd/>
            <a:tailEnd/>
          </a:ln>
        </p:spPr>
      </p:pic>
      <p:pic>
        <p:nvPicPr>
          <p:cNvPr id="67589" name="Picture 5" descr="Ktau2"/>
          <p:cNvPicPr>
            <a:picLocks noChangeAspect="1" noChangeArrowheads="1"/>
          </p:cNvPicPr>
          <p:nvPr/>
        </p:nvPicPr>
        <p:blipFill>
          <a:blip r:embed="rId3"/>
          <a:srcRect/>
          <a:stretch>
            <a:fillRect/>
          </a:stretch>
        </p:blipFill>
        <p:spPr bwMode="auto">
          <a:xfrm>
            <a:off x="1414463" y="328613"/>
            <a:ext cx="6315075" cy="6200775"/>
          </a:xfrm>
          <a:prstGeom prst="rect">
            <a:avLst/>
          </a:prstGeom>
          <a:noFill/>
          <a:ln w="9525">
            <a:noFill/>
            <a:miter lim="800000"/>
            <a:headEnd/>
            <a:tailEnd/>
          </a:ln>
        </p:spPr>
      </p:pic>
      <p:pic>
        <p:nvPicPr>
          <p:cNvPr id="67590" name="Picture 6" descr="Ktau3"/>
          <p:cNvPicPr>
            <a:picLocks noChangeAspect="1" noChangeArrowheads="1"/>
          </p:cNvPicPr>
          <p:nvPr/>
        </p:nvPicPr>
        <p:blipFill>
          <a:blip r:embed="rId4"/>
          <a:srcRect/>
          <a:stretch>
            <a:fillRect/>
          </a:stretch>
        </p:blipFill>
        <p:spPr bwMode="auto">
          <a:xfrm>
            <a:off x="1414463" y="314325"/>
            <a:ext cx="6315075" cy="6229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7589"/>
                                        </p:tgtEl>
                                        <p:attrNameLst>
                                          <p:attrName>style.visibility</p:attrName>
                                        </p:attrNameLst>
                                      </p:cBhvr>
                                      <p:to>
                                        <p:strVal val="visible"/>
                                      </p:to>
                                    </p:set>
                                    <p:animEffect transition="in" filter="blinds(horizontal)">
                                      <p:cBhvr>
                                        <p:cTn id="7" dur="500"/>
                                        <p:tgtEl>
                                          <p:spTgt spid="6758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7590"/>
                                        </p:tgtEl>
                                        <p:attrNameLst>
                                          <p:attrName>style.visibility</p:attrName>
                                        </p:attrNameLst>
                                      </p:cBhvr>
                                      <p:to>
                                        <p:strVal val="visible"/>
                                      </p:to>
                                    </p:set>
                                    <p:animEffect transition="in" filter="blinds(horizontal)">
                                      <p:cBhvr>
                                        <p:cTn id="12" dur="500"/>
                                        <p:tgtEl>
                                          <p:spTgt spid="67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p:txBody>
          <a:bodyPr/>
          <a:lstStyle/>
          <a:p>
            <a:pPr eaLnBrk="1" hangingPunct="1"/>
            <a:r>
              <a:rPr lang="en-US" smtClean="0"/>
              <a:t>Main Results from the NST data</a:t>
            </a:r>
          </a:p>
        </p:txBody>
      </p:sp>
      <p:sp>
        <p:nvSpPr>
          <p:cNvPr id="35842" name="Rectangle 3"/>
          <p:cNvSpPr>
            <a:spLocks noGrp="1" noChangeArrowheads="1"/>
          </p:cNvSpPr>
          <p:nvPr>
            <p:ph type="body" idx="4294967295"/>
          </p:nvPr>
        </p:nvSpPr>
        <p:spPr>
          <a:xfrm>
            <a:off x="1066800" y="1981200"/>
            <a:ext cx="7772400" cy="4114800"/>
          </a:xfrm>
        </p:spPr>
        <p:txBody>
          <a:bodyPr/>
          <a:lstStyle/>
          <a:p>
            <a:pPr eaLnBrk="1" hangingPunct="1"/>
            <a:r>
              <a:rPr lang="en-US" smtClean="0"/>
              <a:t>The histogram of bright points (BPs) sizes extents down to the diffraction limit  of the NST (77 km), which indicates that the minimal size of BPs (or, magnetic elements) is not reached yet.</a:t>
            </a:r>
          </a:p>
          <a:p>
            <a:pPr eaLnBrk="1" hangingPunct="1"/>
            <a:r>
              <a:rPr lang="en-US" smtClean="0"/>
              <a:t>Magnetic diffusion in the photosphere occurs in a super-diffusion regime.</a:t>
            </a:r>
          </a:p>
          <a:p>
            <a:pPr eaLnBrk="1" hangingPunct="1"/>
            <a:r>
              <a:rPr lang="en-US" smtClean="0"/>
              <a:t>Diffusivity in the photosphere depends on scales: the diffusion coefficient increases as the spatial and time scales increase.</a:t>
            </a:r>
          </a:p>
          <a:p>
            <a:pPr eaLnBrk="1" hangingPunct="1"/>
            <a:endParaRPr lang="en-US" smtClean="0"/>
          </a:p>
        </p:txBody>
      </p:sp>
      <p:sp>
        <p:nvSpPr>
          <p:cNvPr id="35843" name="Rectangle 4"/>
          <p:cNvSpPr>
            <a:spLocks noChangeArrowheads="1"/>
          </p:cNvSpPr>
          <p:nvPr/>
        </p:nvSpPr>
        <p:spPr bwMode="auto">
          <a:xfrm>
            <a:off x="3587750" y="6186488"/>
            <a:ext cx="2965450" cy="366712"/>
          </a:xfrm>
          <a:prstGeom prst="rect">
            <a:avLst/>
          </a:prstGeom>
          <a:noFill/>
          <a:ln w="9525">
            <a:noFill/>
            <a:miter lim="800000"/>
            <a:headEnd/>
            <a:tailEnd/>
          </a:ln>
        </p:spPr>
        <p:txBody>
          <a:bodyPr wrap="none">
            <a:spAutoFit/>
          </a:bodyPr>
          <a:lstStyle/>
          <a:p>
            <a:pPr eaLnBrk="0" hangingPunct="0"/>
            <a:r>
              <a:rPr lang="en-US" sz="1800" i="1">
                <a:solidFill>
                  <a:schemeClr val="bg1"/>
                </a:solidFill>
              </a:rPr>
              <a:t>Big Bear Solar Observatory</a:t>
            </a:r>
          </a:p>
        </p:txBody>
      </p:sp>
      <p:pic>
        <p:nvPicPr>
          <p:cNvPr id="35844" name="Picture 5" descr="bbso-new-logo"/>
          <p:cNvPicPr>
            <a:picLocks noChangeAspect="1" noChangeArrowheads="1"/>
          </p:cNvPicPr>
          <p:nvPr/>
        </p:nvPicPr>
        <p:blipFill>
          <a:blip r:embed="rId3"/>
          <a:srcRect/>
          <a:stretch>
            <a:fillRect/>
          </a:stretch>
        </p:blipFill>
        <p:spPr bwMode="auto">
          <a:xfrm>
            <a:off x="8153400" y="76200"/>
            <a:ext cx="9144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838200" y="990600"/>
            <a:ext cx="7772400" cy="1903413"/>
          </a:xfrm>
        </p:spPr>
        <p:txBody>
          <a:bodyPr/>
          <a:lstStyle/>
          <a:p>
            <a:pPr eaLnBrk="1" hangingPunct="1"/>
            <a:r>
              <a:rPr lang="en-US" sz="3400" smtClean="0"/>
              <a:t>New View on Quiet Sun Photospheric Dynamics Offered by NST Data</a:t>
            </a:r>
            <a:br>
              <a:rPr lang="en-US" sz="3400" smtClean="0"/>
            </a:br>
            <a:endParaRPr lang="en-US" sz="3400" smtClean="0"/>
          </a:p>
        </p:txBody>
      </p:sp>
      <p:sp>
        <p:nvSpPr>
          <p:cNvPr id="17410" name="Text Box 4"/>
          <p:cNvSpPr txBox="1">
            <a:spLocks noChangeArrowheads="1"/>
          </p:cNvSpPr>
          <p:nvPr/>
        </p:nvSpPr>
        <p:spPr bwMode="auto">
          <a:xfrm>
            <a:off x="4419600" y="6172200"/>
            <a:ext cx="2514600" cy="457200"/>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7411" name="Text Box 5"/>
          <p:cNvSpPr txBox="1">
            <a:spLocks noChangeArrowheads="1"/>
          </p:cNvSpPr>
          <p:nvPr/>
        </p:nvSpPr>
        <p:spPr bwMode="auto">
          <a:xfrm>
            <a:off x="3984625" y="6248400"/>
            <a:ext cx="1654175" cy="457200"/>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7412" name="Text Box 6"/>
          <p:cNvSpPr txBox="1">
            <a:spLocks noChangeArrowheads="1"/>
          </p:cNvSpPr>
          <p:nvPr/>
        </p:nvSpPr>
        <p:spPr bwMode="auto">
          <a:xfrm>
            <a:off x="3581400" y="6096000"/>
            <a:ext cx="2971800" cy="457200"/>
          </a:xfrm>
          <a:prstGeom prst="rect">
            <a:avLst/>
          </a:prstGeom>
          <a:noFill/>
          <a:ln w="9525">
            <a:noFill/>
            <a:miter lim="800000"/>
            <a:headEnd/>
            <a:tailEnd/>
          </a:ln>
        </p:spPr>
        <p:txBody>
          <a:bodyPr>
            <a:spAutoFit/>
          </a:bodyPr>
          <a:lstStyle/>
          <a:p>
            <a:pPr eaLnBrk="0" hangingPunct="0">
              <a:spcBef>
                <a:spcPct val="50000"/>
              </a:spcBef>
            </a:pPr>
            <a:r>
              <a:rPr lang="en-US" sz="1800" i="1">
                <a:solidFill>
                  <a:schemeClr val="bg1"/>
                </a:solidFill>
              </a:rPr>
              <a:t>Big Bear Solar Observatory</a:t>
            </a:r>
            <a:r>
              <a:rPr lang="en-US"/>
              <a:t> </a:t>
            </a:r>
          </a:p>
        </p:txBody>
      </p:sp>
      <p:pic>
        <p:nvPicPr>
          <p:cNvPr id="17413" name="Picture 7" descr="bbso-new-logo"/>
          <p:cNvPicPr>
            <a:picLocks noChangeAspect="1" noChangeArrowheads="1"/>
          </p:cNvPicPr>
          <p:nvPr/>
        </p:nvPicPr>
        <p:blipFill>
          <a:blip r:embed="rId3"/>
          <a:srcRect/>
          <a:stretch>
            <a:fillRect/>
          </a:stretch>
        </p:blipFill>
        <p:spPr bwMode="auto">
          <a:xfrm>
            <a:off x="8077200" y="76200"/>
            <a:ext cx="914400" cy="914400"/>
          </a:xfrm>
          <a:prstGeom prst="rect">
            <a:avLst/>
          </a:prstGeom>
          <a:noFill/>
          <a:ln w="9525">
            <a:noFill/>
            <a:miter lim="800000"/>
            <a:headEnd/>
            <a:tailEnd/>
          </a:ln>
        </p:spPr>
      </p:pic>
      <p:sp>
        <p:nvSpPr>
          <p:cNvPr id="17414" name="Text Box 8"/>
          <p:cNvSpPr txBox="1">
            <a:spLocks noChangeArrowheads="1"/>
          </p:cNvSpPr>
          <p:nvPr/>
        </p:nvSpPr>
        <p:spPr bwMode="auto">
          <a:xfrm>
            <a:off x="1736725" y="2782888"/>
            <a:ext cx="5862638" cy="2282825"/>
          </a:xfrm>
          <a:prstGeom prst="rect">
            <a:avLst/>
          </a:prstGeom>
          <a:noFill/>
          <a:ln w="9525">
            <a:noFill/>
            <a:miter lim="800000"/>
            <a:headEnd/>
            <a:tailEnd/>
          </a:ln>
        </p:spPr>
        <p:txBody>
          <a:bodyPr wrap="none">
            <a:spAutoFit/>
          </a:bodyPr>
          <a:lstStyle/>
          <a:p>
            <a:r>
              <a:rPr lang="en-US"/>
              <a:t>Valentina Abramenko, Vasyl Yurchyshyn, </a:t>
            </a:r>
          </a:p>
          <a:p>
            <a:r>
              <a:rPr lang="en-US"/>
              <a:t>      Philip R. Goode, Robert Stein</a:t>
            </a:r>
          </a:p>
          <a:p>
            <a:r>
              <a:rPr lang="en-US"/>
              <a:t>              and the NST team</a:t>
            </a:r>
          </a:p>
          <a:p>
            <a:endParaRPr lang="en-US"/>
          </a:p>
          <a:p>
            <a:r>
              <a:rPr lang="en-US"/>
              <a:t>Big Bear Solar Observatory, CA</a:t>
            </a:r>
          </a:p>
          <a:p>
            <a:r>
              <a:rPr lang="en-US"/>
              <a:t>Email: avi@bbso.njit.edu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300" name="nst_tio_20100803_wct.mpg">
            <a:hlinkClick r:id="" action="ppaction://media"/>
          </p:cNvPr>
          <p:cNvPicPr>
            <a:picLocks noRot="1" noChangeAspect="1" noChangeArrowheads="1"/>
          </p:cNvPicPr>
          <p:nvPr>
            <p:ph/>
            <a:videoFile r:link="rId1"/>
          </p:nvPr>
        </p:nvPicPr>
        <p:blipFill>
          <a:blip r:embed="rId3"/>
          <a:srcRect/>
          <a:stretch>
            <a:fillRect/>
          </a:stretch>
        </p:blipFill>
        <p:spPr>
          <a:xfrm>
            <a:off x="2622550" y="823913"/>
            <a:ext cx="5207000" cy="5207000"/>
          </a:xfrm>
        </p:spPr>
      </p:pic>
      <p:sp>
        <p:nvSpPr>
          <p:cNvPr id="19458" name="Text Box 6"/>
          <p:cNvSpPr txBox="1">
            <a:spLocks noChangeArrowheads="1"/>
          </p:cNvSpPr>
          <p:nvPr/>
        </p:nvSpPr>
        <p:spPr bwMode="auto">
          <a:xfrm>
            <a:off x="898525" y="228600"/>
            <a:ext cx="7067550" cy="366713"/>
          </a:xfrm>
          <a:prstGeom prst="rect">
            <a:avLst/>
          </a:prstGeom>
          <a:noFill/>
          <a:ln w="9525">
            <a:noFill/>
            <a:miter lim="800000"/>
            <a:headEnd/>
            <a:tailEnd/>
          </a:ln>
        </p:spPr>
        <p:txBody>
          <a:bodyPr wrap="none">
            <a:spAutoFit/>
          </a:bodyPr>
          <a:lstStyle/>
          <a:p>
            <a:r>
              <a:rPr lang="en-US" sz="1800"/>
              <a:t>A fragment of the 2-hour NST/TiO data set recorded on Aug 3, 2010</a:t>
            </a:r>
          </a:p>
        </p:txBody>
      </p:sp>
      <p:sp>
        <p:nvSpPr>
          <p:cNvPr id="19459" name="Text Box 7"/>
          <p:cNvSpPr txBox="1">
            <a:spLocks noChangeArrowheads="1"/>
          </p:cNvSpPr>
          <p:nvPr/>
        </p:nvSpPr>
        <p:spPr bwMode="auto">
          <a:xfrm>
            <a:off x="342900" y="1306513"/>
            <a:ext cx="2114550" cy="1368425"/>
          </a:xfrm>
          <a:prstGeom prst="rect">
            <a:avLst/>
          </a:prstGeom>
          <a:noFill/>
          <a:ln w="9525">
            <a:noFill/>
            <a:miter lim="800000"/>
            <a:headEnd/>
            <a:tailEnd/>
          </a:ln>
        </p:spPr>
        <p:txBody>
          <a:bodyPr wrap="none">
            <a:spAutoFit/>
          </a:bodyPr>
          <a:lstStyle/>
          <a:p>
            <a:r>
              <a:rPr lang="en-US" sz="1400"/>
              <a:t>AO corrected</a:t>
            </a:r>
          </a:p>
          <a:p>
            <a:r>
              <a:rPr lang="en-US" sz="1400"/>
              <a:t>Speckle reconstructed</a:t>
            </a:r>
          </a:p>
          <a:p>
            <a:r>
              <a:rPr lang="en-US" sz="1400"/>
              <a:t>Aligned</a:t>
            </a:r>
          </a:p>
          <a:p>
            <a:r>
              <a:rPr lang="en-US" sz="1400"/>
              <a:t>Destretched</a:t>
            </a:r>
          </a:p>
          <a:p>
            <a:r>
              <a:rPr lang="en-US" sz="1400"/>
              <a:t>Image size: 14 x 14 Mm,</a:t>
            </a:r>
          </a:p>
          <a:p>
            <a:r>
              <a:rPr lang="en-US" sz="1400"/>
              <a:t>or 510 x 510 pixels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534" fill="hold"/>
                                        <p:tgtEl>
                                          <p:spTgt spid="5530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repeatCount="indefinite" fill="hold" display="0">
                  <p:stCondLst>
                    <p:cond delay="indefinite"/>
                  </p:stCondLst>
                  <p:endCondLst>
                    <p:cond evt="onNext" delay="0">
                      <p:tgtEl>
                        <p:sldTgt/>
                      </p:tgtEl>
                    </p:cond>
                    <p:cond evt="onPrev" delay="0">
                      <p:tgtEl>
                        <p:sldTgt/>
                      </p:tgtEl>
                    </p:cond>
                  </p:endCondLst>
                </p:cTn>
                <p:tgtEl>
                  <p:spTgt spid="55300"/>
                </p:tgtEl>
              </p:cMediaNode>
            </p:video>
            <p:seq concurrent="1" nextAc="seek">
              <p:cTn id="8" restart="whenNotActive" fill="hold" evtFilter="cancelBubble" nodeType="interactiveSeq">
                <p:stCondLst>
                  <p:cond evt="onClick" delay="0">
                    <p:tgtEl>
                      <p:spTgt spid="5530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5300"/>
                                        </p:tgtEl>
                                      </p:cBhvr>
                                    </p:cmd>
                                  </p:childTnLst>
                                </p:cTn>
                              </p:par>
                            </p:childTnLst>
                          </p:cTn>
                        </p:par>
                      </p:childTnLst>
                    </p:cTn>
                  </p:par>
                </p:childTnLst>
              </p:cTn>
              <p:nextCondLst>
                <p:cond evt="onClick" delay="0">
                  <p:tgtEl>
                    <p:spTgt spid="55300"/>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Fig1"/>
          <p:cNvPicPr>
            <a:picLocks noChangeAspect="1" noChangeArrowheads="1"/>
          </p:cNvPicPr>
          <p:nvPr/>
        </p:nvPicPr>
        <p:blipFill>
          <a:blip r:embed="rId3"/>
          <a:srcRect/>
          <a:stretch>
            <a:fillRect/>
          </a:stretch>
        </p:blipFill>
        <p:spPr bwMode="auto">
          <a:xfrm>
            <a:off x="358775" y="1089025"/>
            <a:ext cx="8424863" cy="4235450"/>
          </a:xfrm>
          <a:prstGeom prst="rect">
            <a:avLst/>
          </a:prstGeom>
          <a:noFill/>
          <a:ln w="9525">
            <a:noFill/>
            <a:miter lim="800000"/>
            <a:headEnd/>
            <a:tailEnd/>
          </a:ln>
        </p:spPr>
      </p:pic>
      <p:sp>
        <p:nvSpPr>
          <p:cNvPr id="20482" name="Text Box 3"/>
          <p:cNvSpPr txBox="1">
            <a:spLocks noChangeArrowheads="1"/>
          </p:cNvSpPr>
          <p:nvPr/>
        </p:nvSpPr>
        <p:spPr bwMode="auto">
          <a:xfrm>
            <a:off x="1347788" y="606425"/>
            <a:ext cx="1606550" cy="366713"/>
          </a:xfrm>
          <a:prstGeom prst="rect">
            <a:avLst/>
          </a:prstGeom>
          <a:noFill/>
          <a:ln w="9525" algn="ctr">
            <a:noFill/>
            <a:miter lim="800000"/>
            <a:headEnd/>
            <a:tailEnd/>
          </a:ln>
        </p:spPr>
        <p:txBody>
          <a:bodyPr wrap="none">
            <a:spAutoFit/>
          </a:bodyPr>
          <a:lstStyle/>
          <a:p>
            <a:pPr eaLnBrk="0" hangingPunct="0"/>
            <a:r>
              <a:rPr lang="en-US" sz="1800">
                <a:latin typeface="Times New Roman" pitchFamily="18" charset="0"/>
              </a:rPr>
              <a:t>Hinode/G-band</a:t>
            </a:r>
          </a:p>
        </p:txBody>
      </p:sp>
      <p:sp>
        <p:nvSpPr>
          <p:cNvPr id="20483" name="Text Box 4"/>
          <p:cNvSpPr txBox="1">
            <a:spLocks noChangeArrowheads="1"/>
          </p:cNvSpPr>
          <p:nvPr/>
        </p:nvSpPr>
        <p:spPr bwMode="auto">
          <a:xfrm>
            <a:off x="6480175" y="657225"/>
            <a:ext cx="184150" cy="366713"/>
          </a:xfrm>
          <a:prstGeom prst="rect">
            <a:avLst/>
          </a:prstGeom>
          <a:noFill/>
          <a:ln w="9525" algn="ctr">
            <a:noFill/>
            <a:miter lim="800000"/>
            <a:headEnd/>
            <a:tailEnd/>
          </a:ln>
        </p:spPr>
        <p:txBody>
          <a:bodyPr wrap="none">
            <a:spAutoFit/>
          </a:bodyPr>
          <a:lstStyle/>
          <a:p>
            <a:pPr eaLnBrk="0" hangingPunct="0"/>
            <a:endParaRPr lang="en-US" sz="1800">
              <a:latin typeface="Times New Roman" pitchFamily="18" charset="0"/>
            </a:endParaRPr>
          </a:p>
        </p:txBody>
      </p:sp>
      <p:sp>
        <p:nvSpPr>
          <p:cNvPr id="20484" name="Text Box 5"/>
          <p:cNvSpPr txBox="1">
            <a:spLocks noChangeArrowheads="1"/>
          </p:cNvSpPr>
          <p:nvPr/>
        </p:nvSpPr>
        <p:spPr bwMode="auto">
          <a:xfrm>
            <a:off x="5903913" y="584200"/>
            <a:ext cx="1041400" cy="366713"/>
          </a:xfrm>
          <a:prstGeom prst="rect">
            <a:avLst/>
          </a:prstGeom>
          <a:noFill/>
          <a:ln w="9525" algn="ctr">
            <a:noFill/>
            <a:miter lim="800000"/>
            <a:headEnd/>
            <a:tailEnd/>
          </a:ln>
        </p:spPr>
        <p:txBody>
          <a:bodyPr wrap="none">
            <a:spAutoFit/>
          </a:bodyPr>
          <a:lstStyle/>
          <a:p>
            <a:pPr eaLnBrk="0" hangingPunct="0"/>
            <a:r>
              <a:rPr lang="en-US" sz="1800">
                <a:latin typeface="Times New Roman" pitchFamily="18" charset="0"/>
              </a:rPr>
              <a:t>NST TiO</a:t>
            </a:r>
          </a:p>
        </p:txBody>
      </p:sp>
      <p:sp>
        <p:nvSpPr>
          <p:cNvPr id="20485" name="Text Box 6"/>
          <p:cNvSpPr txBox="1">
            <a:spLocks noChangeArrowheads="1"/>
          </p:cNvSpPr>
          <p:nvPr/>
        </p:nvSpPr>
        <p:spPr bwMode="auto">
          <a:xfrm>
            <a:off x="2427288" y="5754688"/>
            <a:ext cx="4400550" cy="366712"/>
          </a:xfrm>
          <a:prstGeom prst="rect">
            <a:avLst/>
          </a:prstGeom>
          <a:noFill/>
          <a:ln w="9525" algn="ctr">
            <a:noFill/>
            <a:miter lim="800000"/>
            <a:headEnd/>
            <a:tailEnd/>
          </a:ln>
        </p:spPr>
        <p:txBody>
          <a:bodyPr wrap="none">
            <a:spAutoFit/>
          </a:bodyPr>
          <a:lstStyle/>
          <a:p>
            <a:pPr eaLnBrk="0" hangingPunct="0"/>
            <a:r>
              <a:rPr lang="en-US" sz="1800">
                <a:latin typeface="Times New Roman" pitchFamily="18" charset="0"/>
              </a:rPr>
              <a:t>The same area on the Sun. The same moment.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Fig2"/>
          <p:cNvPicPr>
            <a:picLocks noChangeAspect="1" noChangeArrowheads="1"/>
          </p:cNvPicPr>
          <p:nvPr/>
        </p:nvPicPr>
        <p:blipFill>
          <a:blip r:embed="rId3">
            <a:lum bright="6000" contrast="18000"/>
          </a:blip>
          <a:srcRect/>
          <a:stretch>
            <a:fillRect/>
          </a:stretch>
        </p:blipFill>
        <p:spPr bwMode="auto">
          <a:xfrm>
            <a:off x="287338" y="1160463"/>
            <a:ext cx="8572500" cy="3524250"/>
          </a:xfrm>
          <a:prstGeom prst="rect">
            <a:avLst/>
          </a:prstGeom>
          <a:noFill/>
          <a:ln w="9525">
            <a:noFill/>
            <a:miter lim="800000"/>
            <a:headEnd/>
            <a:tailEnd/>
          </a:ln>
        </p:spPr>
      </p:pic>
      <p:sp>
        <p:nvSpPr>
          <p:cNvPr id="22530" name="Text Box 3"/>
          <p:cNvSpPr txBox="1">
            <a:spLocks noChangeArrowheads="1"/>
          </p:cNvSpPr>
          <p:nvPr/>
        </p:nvSpPr>
        <p:spPr bwMode="auto">
          <a:xfrm>
            <a:off x="3105150" y="317500"/>
            <a:ext cx="3163888" cy="457200"/>
          </a:xfrm>
          <a:prstGeom prst="rect">
            <a:avLst/>
          </a:prstGeom>
          <a:noFill/>
          <a:ln w="9525" algn="ctr">
            <a:noFill/>
            <a:miter lim="800000"/>
            <a:headEnd/>
            <a:tailEnd/>
          </a:ln>
        </p:spPr>
        <p:txBody>
          <a:bodyPr wrap="none">
            <a:spAutoFit/>
          </a:bodyPr>
          <a:lstStyle/>
          <a:p>
            <a:pPr eaLnBrk="0" hangingPunct="0"/>
            <a:r>
              <a:rPr lang="en-US" b="1">
                <a:latin typeface="Times New Roman" pitchFamily="18" charset="0"/>
              </a:rPr>
              <a:t>Bright points detection</a:t>
            </a:r>
          </a:p>
        </p:txBody>
      </p:sp>
      <p:sp>
        <p:nvSpPr>
          <p:cNvPr id="22531" name="Text Box 4"/>
          <p:cNvSpPr txBox="1">
            <a:spLocks noChangeArrowheads="1"/>
          </p:cNvSpPr>
          <p:nvPr/>
        </p:nvSpPr>
        <p:spPr bwMode="auto">
          <a:xfrm>
            <a:off x="2590800" y="4800600"/>
            <a:ext cx="6057900" cy="1190625"/>
          </a:xfrm>
          <a:prstGeom prst="rect">
            <a:avLst/>
          </a:prstGeom>
          <a:noFill/>
          <a:ln w="9525" algn="ctr">
            <a:noFill/>
            <a:miter lim="800000"/>
            <a:headEnd/>
            <a:tailEnd/>
          </a:ln>
        </p:spPr>
        <p:txBody>
          <a:bodyPr>
            <a:spAutoFit/>
          </a:bodyPr>
          <a:lstStyle/>
          <a:p>
            <a:pPr eaLnBrk="0" hangingPunct="0"/>
            <a:r>
              <a:rPr lang="en-US" sz="1800">
                <a:latin typeface="Times New Roman" pitchFamily="18" charset="0"/>
              </a:rPr>
              <a:t>Detection criteria:  lifetime longer than 20 s;</a:t>
            </a:r>
          </a:p>
          <a:p>
            <a:pPr eaLnBrk="0" hangingPunct="0"/>
            <a:r>
              <a:rPr lang="en-US" sz="1800">
                <a:latin typeface="Times New Roman" pitchFamily="18" charset="0"/>
              </a:rPr>
              <a:t>                               area larger than 2 pixels;</a:t>
            </a:r>
          </a:p>
          <a:p>
            <a:pPr eaLnBrk="0" hangingPunct="0"/>
            <a:r>
              <a:rPr lang="en-US" sz="1800">
                <a:latin typeface="Times New Roman" pitchFamily="18" charset="0"/>
              </a:rPr>
              <a:t>                               brightness above the mean image brightness.</a:t>
            </a:r>
          </a:p>
          <a:p>
            <a:pPr eaLnBrk="0" hangingPunct="0"/>
            <a:endParaRPr lang="en-US" sz="1800">
              <a:latin typeface="Times New Roman" pitchFamily="18" charset="0"/>
            </a:endParaRPr>
          </a:p>
        </p:txBody>
      </p:sp>
      <p:sp>
        <p:nvSpPr>
          <p:cNvPr id="31749" name="Text Box 5"/>
          <p:cNvSpPr txBox="1">
            <a:spLocks noChangeArrowheads="1"/>
          </p:cNvSpPr>
          <p:nvPr/>
        </p:nvSpPr>
        <p:spPr bwMode="auto">
          <a:xfrm>
            <a:off x="152400" y="5410200"/>
            <a:ext cx="3200400" cy="517525"/>
          </a:xfrm>
          <a:prstGeom prst="rect">
            <a:avLst/>
          </a:prstGeom>
          <a:noFill/>
          <a:ln w="9525" algn="ctr">
            <a:noFill/>
            <a:miter lim="800000"/>
            <a:headEnd/>
            <a:tailEnd/>
          </a:ln>
          <a:effectLst/>
        </p:spPr>
        <p:txBody>
          <a:bodyPr>
            <a:spAutoFit/>
          </a:bodyPr>
          <a:lstStyle/>
          <a:p>
            <a:pPr eaLnBrk="0" hangingPunct="0">
              <a:defRPr/>
            </a:pPr>
            <a:r>
              <a:rPr lang="en-US" sz="1400" i="1">
                <a:solidFill>
                  <a:srgbClr val="FF0000"/>
                </a:solidFill>
                <a:effectLst>
                  <a:outerShdw blurRad="38100" dist="38100" dir="2700000" algn="tl">
                    <a:srgbClr val="C0C0C0"/>
                  </a:outerShdw>
                </a:effectLst>
                <a:latin typeface="Times New Roman" pitchFamily="18" charset="0"/>
              </a:rPr>
              <a:t>Total:  13597 tracked BBs for th=85 DN</a:t>
            </a:r>
          </a:p>
          <a:p>
            <a:pPr eaLnBrk="0" hangingPunct="0">
              <a:defRPr/>
            </a:pPr>
            <a:r>
              <a:rPr lang="en-US" sz="1400" i="1">
                <a:solidFill>
                  <a:srgbClr val="FF0000"/>
                </a:solidFill>
                <a:effectLst>
                  <a:outerShdw blurRad="38100" dist="38100" dir="2700000" algn="tl">
                    <a:srgbClr val="C0C0C0"/>
                  </a:outerShdw>
                </a:effectLst>
                <a:latin typeface="Times New Roman" pitchFamily="18" charset="0"/>
              </a:rPr>
              <a:t>             7148 tracked BPs for th=120 DN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4294967295"/>
          </p:nvPr>
        </p:nvSpPr>
        <p:spPr>
          <a:xfrm>
            <a:off x="1066800" y="1981200"/>
            <a:ext cx="7772400" cy="4114800"/>
          </a:xfrm>
        </p:spPr>
        <p:txBody>
          <a:bodyPr/>
          <a:lstStyle/>
          <a:p>
            <a:pPr eaLnBrk="1" hangingPunct="1"/>
            <a:r>
              <a:rPr lang="en-US" smtClean="0"/>
              <a:t>﻿This is placeholder copy </a:t>
            </a:r>
          </a:p>
          <a:p>
            <a:pPr eaLnBrk="1" hangingPunct="1"/>
            <a:r>
              <a:rPr lang="en-US" smtClean="0"/>
              <a:t>﻿This is also placeholder copy </a:t>
            </a:r>
          </a:p>
          <a:p>
            <a:pPr eaLnBrk="1" hangingPunct="1"/>
            <a:endParaRPr lang="en-US" smtClean="0"/>
          </a:p>
        </p:txBody>
      </p:sp>
      <p:sp>
        <p:nvSpPr>
          <p:cNvPr id="24578" name="Rectangle 4"/>
          <p:cNvSpPr>
            <a:spLocks noChangeArrowheads="1"/>
          </p:cNvSpPr>
          <p:nvPr/>
        </p:nvSpPr>
        <p:spPr bwMode="auto">
          <a:xfrm>
            <a:off x="3587750" y="6186488"/>
            <a:ext cx="2965450" cy="366712"/>
          </a:xfrm>
          <a:prstGeom prst="rect">
            <a:avLst/>
          </a:prstGeom>
          <a:noFill/>
          <a:ln w="9525">
            <a:noFill/>
            <a:miter lim="800000"/>
            <a:headEnd/>
            <a:tailEnd/>
          </a:ln>
        </p:spPr>
        <p:txBody>
          <a:bodyPr wrap="none">
            <a:spAutoFit/>
          </a:bodyPr>
          <a:lstStyle/>
          <a:p>
            <a:pPr eaLnBrk="0" hangingPunct="0"/>
            <a:r>
              <a:rPr lang="en-US" sz="1800" i="1">
                <a:solidFill>
                  <a:schemeClr val="bg1"/>
                </a:solidFill>
              </a:rPr>
              <a:t>Big Bear Solar Observatory</a:t>
            </a:r>
          </a:p>
        </p:txBody>
      </p:sp>
      <p:pic>
        <p:nvPicPr>
          <p:cNvPr id="24579" name="Picture 5" descr="bbso-new-logo"/>
          <p:cNvPicPr>
            <a:picLocks noChangeAspect="1" noChangeArrowheads="1"/>
          </p:cNvPicPr>
          <p:nvPr/>
        </p:nvPicPr>
        <p:blipFill>
          <a:blip r:embed="rId3"/>
          <a:srcRect/>
          <a:stretch>
            <a:fillRect/>
          </a:stretch>
        </p:blipFill>
        <p:spPr bwMode="auto">
          <a:xfrm>
            <a:off x="8153400" y="76200"/>
            <a:ext cx="914400" cy="914400"/>
          </a:xfrm>
          <a:prstGeom prst="rect">
            <a:avLst/>
          </a:prstGeom>
          <a:noFill/>
          <a:ln w="9525">
            <a:noFill/>
            <a:miter lim="800000"/>
            <a:headEnd/>
            <a:tailEnd/>
          </a:ln>
        </p:spPr>
      </p:pic>
      <p:pic>
        <p:nvPicPr>
          <p:cNvPr id="24580" name="Picture 5" descr="Traject"/>
          <p:cNvPicPr>
            <a:picLocks noChangeAspect="1" noChangeArrowheads="1"/>
          </p:cNvPicPr>
          <p:nvPr/>
        </p:nvPicPr>
        <p:blipFill>
          <a:blip r:embed="rId4"/>
          <a:srcRect l="2013" r="6500" b="32993"/>
          <a:stretch>
            <a:fillRect/>
          </a:stretch>
        </p:blipFill>
        <p:spPr bwMode="auto">
          <a:xfrm>
            <a:off x="0" y="1231900"/>
            <a:ext cx="9144000" cy="3048000"/>
          </a:xfrm>
          <a:prstGeom prst="rect">
            <a:avLst/>
          </a:prstGeom>
          <a:noFill/>
          <a:ln w="9525">
            <a:noFill/>
            <a:miter lim="800000"/>
            <a:headEnd/>
            <a:tailEnd/>
          </a:ln>
        </p:spPr>
      </p:pic>
      <p:sp>
        <p:nvSpPr>
          <p:cNvPr id="24581" name="Text Box 6"/>
          <p:cNvSpPr txBox="1">
            <a:spLocks noChangeArrowheads="1"/>
          </p:cNvSpPr>
          <p:nvPr/>
        </p:nvSpPr>
        <p:spPr bwMode="auto">
          <a:xfrm>
            <a:off x="3124200" y="458788"/>
            <a:ext cx="2687638" cy="457200"/>
          </a:xfrm>
          <a:prstGeom prst="rect">
            <a:avLst/>
          </a:prstGeom>
          <a:noFill/>
          <a:ln w="9525">
            <a:noFill/>
            <a:miter lim="800000"/>
            <a:headEnd/>
            <a:tailEnd/>
          </a:ln>
        </p:spPr>
        <p:txBody>
          <a:bodyPr wrap="none">
            <a:spAutoFit/>
          </a:bodyPr>
          <a:lstStyle/>
          <a:p>
            <a:r>
              <a:rPr lang="en-US" b="1">
                <a:latin typeface="Times New Roman" pitchFamily="18" charset="0"/>
              </a:rPr>
              <a:t>Trajectories of BPs</a:t>
            </a:r>
          </a:p>
        </p:txBody>
      </p:sp>
      <p:sp>
        <p:nvSpPr>
          <p:cNvPr id="24582" name="Text Box 7"/>
          <p:cNvSpPr txBox="1">
            <a:spLocks noChangeArrowheads="1"/>
          </p:cNvSpPr>
          <p:nvPr/>
        </p:nvSpPr>
        <p:spPr bwMode="auto">
          <a:xfrm>
            <a:off x="619125" y="4583113"/>
            <a:ext cx="8045450" cy="915987"/>
          </a:xfrm>
          <a:prstGeom prst="rect">
            <a:avLst/>
          </a:prstGeom>
          <a:noFill/>
          <a:ln w="9525">
            <a:noFill/>
            <a:miter lim="800000"/>
            <a:headEnd/>
            <a:tailEnd/>
          </a:ln>
        </p:spPr>
        <p:txBody>
          <a:bodyPr>
            <a:spAutoFit/>
          </a:bodyPr>
          <a:lstStyle/>
          <a:p>
            <a:r>
              <a:rPr lang="en-US" sz="1800"/>
              <a:t>Typical examples of BPs trajectories. Time intervals between adjacent circles </a:t>
            </a:r>
          </a:p>
          <a:p>
            <a:r>
              <a:rPr lang="en-US" sz="1800"/>
              <a:t>is 10 s. The blue large circles mark the start points of the trajectories.</a:t>
            </a:r>
          </a:p>
          <a:p>
            <a:r>
              <a:rPr lang="en-US" sz="1800"/>
              <a:t>For each tracked BP, the average diameter was calculated.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5" name="Group 7"/>
          <p:cNvGrpSpPr>
            <a:grpSpLocks/>
          </p:cNvGrpSpPr>
          <p:nvPr/>
        </p:nvGrpSpPr>
        <p:grpSpPr bwMode="auto">
          <a:xfrm>
            <a:off x="1543050" y="504825"/>
            <a:ext cx="6057900" cy="5467350"/>
            <a:chOff x="1036" y="222"/>
            <a:chExt cx="3816" cy="3444"/>
          </a:xfrm>
        </p:grpSpPr>
        <p:pic>
          <p:nvPicPr>
            <p:cNvPr id="26627" name="Picture 4" descr="PDF-size3"/>
            <p:cNvPicPr>
              <a:picLocks noChangeAspect="1" noChangeArrowheads="1"/>
            </p:cNvPicPr>
            <p:nvPr/>
          </p:nvPicPr>
          <p:blipFill>
            <a:blip r:embed="rId3"/>
            <a:srcRect/>
            <a:stretch>
              <a:fillRect/>
            </a:stretch>
          </p:blipFill>
          <p:spPr bwMode="auto">
            <a:xfrm>
              <a:off x="1036" y="222"/>
              <a:ext cx="3816" cy="3444"/>
            </a:xfrm>
            <a:prstGeom prst="rect">
              <a:avLst/>
            </a:prstGeom>
            <a:noFill/>
            <a:ln w="9525">
              <a:noFill/>
              <a:miter lim="800000"/>
              <a:headEnd/>
              <a:tailEnd/>
            </a:ln>
          </p:spPr>
        </p:pic>
        <p:sp>
          <p:nvSpPr>
            <p:cNvPr id="26628" name="Line 5"/>
            <p:cNvSpPr>
              <a:spLocks noChangeShapeType="1"/>
            </p:cNvSpPr>
            <p:nvPr/>
          </p:nvSpPr>
          <p:spPr bwMode="auto">
            <a:xfrm flipH="1">
              <a:off x="2208" y="2956"/>
              <a:ext cx="224" cy="0"/>
            </a:xfrm>
            <a:prstGeom prst="line">
              <a:avLst/>
            </a:prstGeom>
            <a:noFill/>
            <a:ln w="22225">
              <a:solidFill>
                <a:srgbClr val="FF33CC"/>
              </a:solidFill>
              <a:round/>
              <a:headEnd/>
              <a:tailEnd type="triangle" w="med" len="med"/>
            </a:ln>
          </p:spPr>
          <p:txBody>
            <a:bodyPr/>
            <a:lstStyle/>
            <a:p>
              <a:endParaRPr lang="en-US"/>
            </a:p>
          </p:txBody>
        </p:sp>
        <p:sp>
          <p:nvSpPr>
            <p:cNvPr id="26629" name="Line 6"/>
            <p:cNvSpPr>
              <a:spLocks noChangeShapeType="1"/>
            </p:cNvSpPr>
            <p:nvPr/>
          </p:nvSpPr>
          <p:spPr bwMode="auto">
            <a:xfrm>
              <a:off x="3892" y="2952"/>
              <a:ext cx="304" cy="0"/>
            </a:xfrm>
            <a:prstGeom prst="line">
              <a:avLst/>
            </a:prstGeom>
            <a:noFill/>
            <a:ln w="22225">
              <a:solidFill>
                <a:srgbClr val="FF33CC"/>
              </a:solidFill>
              <a:round/>
              <a:headEnd/>
              <a:tailEnd type="triangle" w="med" len="med"/>
            </a:ln>
          </p:spPr>
          <p:txBody>
            <a:bodyPr/>
            <a:lstStyle/>
            <a:p>
              <a:endParaRPr lang="en-US"/>
            </a:p>
          </p:txBody>
        </p:sp>
      </p:grpSp>
      <p:sp>
        <p:nvSpPr>
          <p:cNvPr id="26626" name="Text Box 8"/>
          <p:cNvSpPr txBox="1">
            <a:spLocks noChangeArrowheads="1"/>
          </p:cNvSpPr>
          <p:nvPr/>
        </p:nvSpPr>
        <p:spPr bwMode="auto">
          <a:xfrm>
            <a:off x="2981325" y="155575"/>
            <a:ext cx="3290888" cy="457200"/>
          </a:xfrm>
          <a:prstGeom prst="rect">
            <a:avLst/>
          </a:prstGeom>
          <a:noFill/>
          <a:ln w="9525">
            <a:noFill/>
            <a:miter lim="800000"/>
            <a:headEnd/>
            <a:tailEnd/>
          </a:ln>
        </p:spPr>
        <p:txBody>
          <a:bodyPr wrap="none">
            <a:spAutoFit/>
          </a:bodyPr>
          <a:lstStyle/>
          <a:p>
            <a:r>
              <a:rPr lang="en-US" b="1">
                <a:latin typeface="Times New Roman" pitchFamily="18" charset="0"/>
              </a:rPr>
              <a:t>Size Distribution of BPs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ChangeArrowheads="1"/>
          </p:cNvSpPr>
          <p:nvPr/>
        </p:nvSpPr>
        <p:spPr bwMode="auto">
          <a:xfrm>
            <a:off x="3587750" y="6186488"/>
            <a:ext cx="2965450" cy="366712"/>
          </a:xfrm>
          <a:prstGeom prst="rect">
            <a:avLst/>
          </a:prstGeom>
          <a:noFill/>
          <a:ln w="9525">
            <a:noFill/>
            <a:miter lim="800000"/>
            <a:headEnd/>
            <a:tailEnd/>
          </a:ln>
        </p:spPr>
        <p:txBody>
          <a:bodyPr wrap="none">
            <a:spAutoFit/>
          </a:bodyPr>
          <a:lstStyle/>
          <a:p>
            <a:pPr eaLnBrk="0" hangingPunct="0"/>
            <a:r>
              <a:rPr lang="en-US" sz="1800" i="1">
                <a:solidFill>
                  <a:schemeClr val="bg1"/>
                </a:solidFill>
              </a:rPr>
              <a:t>Big Bear Solar Observatory</a:t>
            </a:r>
          </a:p>
        </p:txBody>
      </p:sp>
      <p:pic>
        <p:nvPicPr>
          <p:cNvPr id="28674" name="Picture 5" descr="bbso-new-logo"/>
          <p:cNvPicPr>
            <a:picLocks noChangeAspect="1" noChangeArrowheads="1"/>
          </p:cNvPicPr>
          <p:nvPr/>
        </p:nvPicPr>
        <p:blipFill>
          <a:blip r:embed="rId3"/>
          <a:srcRect/>
          <a:stretch>
            <a:fillRect/>
          </a:stretch>
        </p:blipFill>
        <p:spPr bwMode="auto">
          <a:xfrm>
            <a:off x="8153400" y="76200"/>
            <a:ext cx="914400" cy="914400"/>
          </a:xfrm>
          <a:prstGeom prst="rect">
            <a:avLst/>
          </a:prstGeom>
          <a:noFill/>
          <a:ln w="9525">
            <a:noFill/>
            <a:miter lim="800000"/>
            <a:headEnd/>
            <a:tailEnd/>
          </a:ln>
        </p:spPr>
      </p:pic>
      <p:pic>
        <p:nvPicPr>
          <p:cNvPr id="28675" name="Picture 10" descr="Traject"/>
          <p:cNvPicPr>
            <a:picLocks noChangeAspect="1" noChangeArrowheads="1"/>
          </p:cNvPicPr>
          <p:nvPr/>
        </p:nvPicPr>
        <p:blipFill>
          <a:blip r:embed="rId4"/>
          <a:srcRect l="2408" t="2068" r="67499" b="34694"/>
          <a:stretch>
            <a:fillRect/>
          </a:stretch>
        </p:blipFill>
        <p:spPr bwMode="auto">
          <a:xfrm>
            <a:off x="228600" y="1066800"/>
            <a:ext cx="4876800" cy="4660900"/>
          </a:xfrm>
          <a:prstGeom prst="rect">
            <a:avLst/>
          </a:prstGeom>
          <a:noFill/>
          <a:ln w="9525">
            <a:noFill/>
            <a:miter lim="800000"/>
            <a:headEnd/>
            <a:tailEnd/>
          </a:ln>
        </p:spPr>
      </p:pic>
      <p:sp>
        <p:nvSpPr>
          <p:cNvPr id="28676" name="Text Box 11"/>
          <p:cNvSpPr txBox="1">
            <a:spLocks noChangeArrowheads="1"/>
          </p:cNvSpPr>
          <p:nvPr/>
        </p:nvSpPr>
        <p:spPr bwMode="auto">
          <a:xfrm>
            <a:off x="2438400" y="382588"/>
            <a:ext cx="4070350" cy="457200"/>
          </a:xfrm>
          <a:prstGeom prst="rect">
            <a:avLst/>
          </a:prstGeom>
          <a:noFill/>
          <a:ln w="9525">
            <a:noFill/>
            <a:miter lim="800000"/>
            <a:headEnd/>
            <a:tailEnd/>
          </a:ln>
        </p:spPr>
        <p:txBody>
          <a:bodyPr wrap="none">
            <a:spAutoFit/>
          </a:bodyPr>
          <a:lstStyle/>
          <a:p>
            <a:r>
              <a:rPr lang="en-US" b="1">
                <a:latin typeface="Times New Roman" pitchFamily="18" charset="0"/>
              </a:rPr>
              <a:t>Diffusivity in the Photosphere</a:t>
            </a:r>
          </a:p>
        </p:txBody>
      </p:sp>
      <p:sp>
        <p:nvSpPr>
          <p:cNvPr id="28677" name="Text Box 12"/>
          <p:cNvSpPr txBox="1">
            <a:spLocks noChangeArrowheads="1"/>
          </p:cNvSpPr>
          <p:nvPr/>
        </p:nvSpPr>
        <p:spPr bwMode="auto">
          <a:xfrm>
            <a:off x="2286000" y="1219200"/>
            <a:ext cx="1001713" cy="457200"/>
          </a:xfrm>
          <a:prstGeom prst="rect">
            <a:avLst/>
          </a:prstGeom>
          <a:noFill/>
          <a:ln w="9525">
            <a:noFill/>
            <a:miter lim="800000"/>
            <a:headEnd/>
            <a:tailEnd/>
          </a:ln>
        </p:spPr>
        <p:txBody>
          <a:bodyPr wrap="none">
            <a:spAutoFit/>
          </a:bodyPr>
          <a:lstStyle/>
          <a:p>
            <a:r>
              <a:rPr lang="en-US"/>
              <a:t>(x</a:t>
            </a:r>
            <a:r>
              <a:rPr lang="en-US" baseline="-25000"/>
              <a:t>0</a:t>
            </a:r>
            <a:r>
              <a:rPr lang="en-US"/>
              <a:t>,y</a:t>
            </a:r>
            <a:r>
              <a:rPr lang="en-US" baseline="-25000"/>
              <a:t>0</a:t>
            </a:r>
            <a:r>
              <a:rPr lang="en-US"/>
              <a:t>)</a:t>
            </a:r>
          </a:p>
        </p:txBody>
      </p:sp>
      <p:sp>
        <p:nvSpPr>
          <p:cNvPr id="28678" name="Text Box 13"/>
          <p:cNvSpPr txBox="1">
            <a:spLocks noChangeArrowheads="1"/>
          </p:cNvSpPr>
          <p:nvPr/>
        </p:nvSpPr>
        <p:spPr bwMode="auto">
          <a:xfrm>
            <a:off x="1143000" y="2286000"/>
            <a:ext cx="1227138" cy="457200"/>
          </a:xfrm>
          <a:prstGeom prst="rect">
            <a:avLst/>
          </a:prstGeom>
          <a:noFill/>
          <a:ln w="9525">
            <a:noFill/>
            <a:miter lim="800000"/>
            <a:headEnd/>
            <a:tailEnd/>
          </a:ln>
        </p:spPr>
        <p:txBody>
          <a:bodyPr wrap="none">
            <a:spAutoFit/>
          </a:bodyPr>
          <a:lstStyle/>
          <a:p>
            <a:r>
              <a:rPr lang="en-US"/>
              <a:t>(x</a:t>
            </a:r>
            <a:r>
              <a:rPr lang="en-US" baseline="-25000"/>
              <a:t>10</a:t>
            </a:r>
            <a:r>
              <a:rPr lang="en-US"/>
              <a:t>,y</a:t>
            </a:r>
            <a:r>
              <a:rPr lang="en-US" baseline="-25000"/>
              <a:t>10</a:t>
            </a:r>
            <a:r>
              <a:rPr lang="en-US"/>
              <a:t>)</a:t>
            </a:r>
          </a:p>
        </p:txBody>
      </p:sp>
      <p:sp>
        <p:nvSpPr>
          <p:cNvPr id="28679" name="Line 14"/>
          <p:cNvSpPr>
            <a:spLocks noChangeShapeType="1"/>
          </p:cNvSpPr>
          <p:nvPr/>
        </p:nvSpPr>
        <p:spPr bwMode="auto">
          <a:xfrm>
            <a:off x="1752600" y="2743200"/>
            <a:ext cx="304800" cy="228600"/>
          </a:xfrm>
          <a:prstGeom prst="line">
            <a:avLst/>
          </a:prstGeom>
          <a:noFill/>
          <a:ln w="9525">
            <a:solidFill>
              <a:schemeClr val="tx1"/>
            </a:solidFill>
            <a:round/>
            <a:headEnd/>
            <a:tailEnd type="triangle" w="med" len="med"/>
          </a:ln>
        </p:spPr>
        <p:txBody>
          <a:bodyPr/>
          <a:lstStyle/>
          <a:p>
            <a:endParaRPr lang="en-US"/>
          </a:p>
        </p:txBody>
      </p:sp>
      <p:sp>
        <p:nvSpPr>
          <p:cNvPr id="28680" name="Line 16"/>
          <p:cNvSpPr>
            <a:spLocks noChangeShapeType="1"/>
          </p:cNvSpPr>
          <p:nvPr/>
        </p:nvSpPr>
        <p:spPr bwMode="auto">
          <a:xfrm flipH="1">
            <a:off x="2057400" y="1524000"/>
            <a:ext cx="304800" cy="152400"/>
          </a:xfrm>
          <a:prstGeom prst="line">
            <a:avLst/>
          </a:prstGeom>
          <a:noFill/>
          <a:ln w="9525">
            <a:solidFill>
              <a:schemeClr val="tx1"/>
            </a:solidFill>
            <a:round/>
            <a:headEnd/>
            <a:tailEnd type="triangle" w="med" len="med"/>
          </a:ln>
        </p:spPr>
        <p:txBody>
          <a:bodyPr/>
          <a:lstStyle/>
          <a:p>
            <a:endParaRPr lang="en-US"/>
          </a:p>
        </p:txBody>
      </p:sp>
      <p:sp>
        <p:nvSpPr>
          <p:cNvPr id="28681" name="Text Box 17"/>
          <p:cNvSpPr txBox="1">
            <a:spLocks noChangeArrowheads="1"/>
          </p:cNvSpPr>
          <p:nvPr/>
        </p:nvSpPr>
        <p:spPr bwMode="auto">
          <a:xfrm>
            <a:off x="3657600" y="3200400"/>
            <a:ext cx="1068388" cy="457200"/>
          </a:xfrm>
          <a:prstGeom prst="rect">
            <a:avLst/>
          </a:prstGeom>
          <a:noFill/>
          <a:ln w="9525">
            <a:noFill/>
            <a:miter lim="800000"/>
            <a:headEnd/>
            <a:tailEnd/>
          </a:ln>
        </p:spPr>
        <p:txBody>
          <a:bodyPr wrap="none">
            <a:spAutoFit/>
          </a:bodyPr>
          <a:lstStyle/>
          <a:p>
            <a:r>
              <a:rPr lang="en-US"/>
              <a:t>(x</a:t>
            </a:r>
            <a:r>
              <a:rPr lang="en-US" baseline="-25000"/>
              <a:t>N</a:t>
            </a:r>
            <a:r>
              <a:rPr lang="en-US"/>
              <a:t>,y</a:t>
            </a:r>
            <a:r>
              <a:rPr lang="en-US" baseline="-25000"/>
              <a:t>N</a:t>
            </a:r>
            <a:r>
              <a:rPr lang="en-US"/>
              <a:t>)</a:t>
            </a:r>
          </a:p>
        </p:txBody>
      </p:sp>
      <p:sp>
        <p:nvSpPr>
          <p:cNvPr id="28682" name="Line 19"/>
          <p:cNvSpPr>
            <a:spLocks noChangeShapeType="1"/>
          </p:cNvSpPr>
          <p:nvPr/>
        </p:nvSpPr>
        <p:spPr bwMode="auto">
          <a:xfrm flipH="1">
            <a:off x="4038600" y="3733800"/>
            <a:ext cx="76200" cy="533400"/>
          </a:xfrm>
          <a:prstGeom prst="line">
            <a:avLst/>
          </a:prstGeom>
          <a:noFill/>
          <a:ln w="9525">
            <a:solidFill>
              <a:schemeClr val="tx1"/>
            </a:solidFill>
            <a:round/>
            <a:headEnd/>
            <a:tailEnd type="triangle" w="med" len="med"/>
          </a:ln>
        </p:spPr>
        <p:txBody>
          <a:bodyPr/>
          <a:lstStyle/>
          <a:p>
            <a:endParaRPr lang="en-US"/>
          </a:p>
        </p:txBody>
      </p:sp>
      <p:sp>
        <p:nvSpPr>
          <p:cNvPr id="28683" name="Text Box 20"/>
          <p:cNvSpPr txBox="1">
            <a:spLocks noChangeArrowheads="1"/>
          </p:cNvSpPr>
          <p:nvPr/>
        </p:nvSpPr>
        <p:spPr bwMode="auto">
          <a:xfrm>
            <a:off x="5410200" y="1447800"/>
            <a:ext cx="3305175" cy="581025"/>
          </a:xfrm>
          <a:prstGeom prst="rect">
            <a:avLst/>
          </a:prstGeom>
          <a:noFill/>
          <a:ln w="9525">
            <a:noFill/>
            <a:miter lim="800000"/>
            <a:headEnd/>
            <a:tailEnd/>
          </a:ln>
        </p:spPr>
        <p:txBody>
          <a:bodyPr wrap="none">
            <a:spAutoFit/>
          </a:bodyPr>
          <a:lstStyle/>
          <a:p>
            <a:r>
              <a:rPr lang="en-US" sz="1600"/>
              <a:t>For each BP, we compute a set of </a:t>
            </a:r>
          </a:p>
          <a:p>
            <a:r>
              <a:rPr lang="en-US" sz="1600"/>
              <a:t>displacements from the start point:</a:t>
            </a:r>
          </a:p>
        </p:txBody>
      </p:sp>
      <p:sp>
        <p:nvSpPr>
          <p:cNvPr id="28684" name="Text Box 21"/>
          <p:cNvSpPr txBox="1">
            <a:spLocks noChangeArrowheads="1"/>
          </p:cNvSpPr>
          <p:nvPr/>
        </p:nvSpPr>
        <p:spPr bwMode="auto">
          <a:xfrm>
            <a:off x="5486400" y="2133600"/>
            <a:ext cx="2230438" cy="336550"/>
          </a:xfrm>
          <a:prstGeom prst="rect">
            <a:avLst/>
          </a:prstGeom>
          <a:noFill/>
          <a:ln w="9525">
            <a:noFill/>
            <a:miter lim="800000"/>
            <a:headEnd/>
            <a:tailEnd/>
          </a:ln>
        </p:spPr>
        <p:txBody>
          <a:bodyPr wrap="none">
            <a:spAutoFit/>
          </a:bodyPr>
          <a:lstStyle/>
          <a:p>
            <a:r>
              <a:rPr lang="en-US" sz="1600"/>
              <a:t>(</a:t>
            </a:r>
            <a:r>
              <a:rPr lang="el-GR" sz="1600">
                <a:cs typeface="Arial" charset="0"/>
              </a:rPr>
              <a:t>Δ</a:t>
            </a:r>
            <a:r>
              <a:rPr lang="en-US" sz="1600">
                <a:cs typeface="Arial" charset="0"/>
              </a:rPr>
              <a:t> l)</a:t>
            </a:r>
            <a:r>
              <a:rPr lang="en-US" sz="1600" baseline="30000">
                <a:cs typeface="Arial" charset="0"/>
              </a:rPr>
              <a:t>2</a:t>
            </a:r>
            <a:r>
              <a:rPr lang="en-US" sz="1600" baseline="-25000">
                <a:cs typeface="Arial" charset="0"/>
              </a:rPr>
              <a:t>i  </a:t>
            </a:r>
            <a:r>
              <a:rPr lang="en-US" sz="1600">
                <a:cs typeface="Arial" charset="0"/>
              </a:rPr>
              <a:t>= (x</a:t>
            </a:r>
            <a:r>
              <a:rPr lang="en-US" sz="1600" baseline="-25000">
                <a:cs typeface="Arial" charset="0"/>
              </a:rPr>
              <a:t>i</a:t>
            </a:r>
            <a:r>
              <a:rPr lang="en-US" sz="1600">
                <a:cs typeface="Arial" charset="0"/>
              </a:rPr>
              <a:t>-x</a:t>
            </a:r>
            <a:r>
              <a:rPr lang="en-US" sz="1600" baseline="-25000">
                <a:cs typeface="Arial" charset="0"/>
              </a:rPr>
              <a:t>o</a:t>
            </a:r>
            <a:r>
              <a:rPr lang="en-US" sz="1600">
                <a:cs typeface="Arial" charset="0"/>
              </a:rPr>
              <a:t>)</a:t>
            </a:r>
            <a:r>
              <a:rPr lang="en-US" sz="1600" baseline="30000">
                <a:cs typeface="Arial" charset="0"/>
              </a:rPr>
              <a:t>2</a:t>
            </a:r>
            <a:r>
              <a:rPr lang="en-US" sz="1600">
                <a:cs typeface="Arial" charset="0"/>
              </a:rPr>
              <a:t>+(y</a:t>
            </a:r>
            <a:r>
              <a:rPr lang="en-US" sz="1600" baseline="-25000">
                <a:cs typeface="Arial" charset="0"/>
              </a:rPr>
              <a:t>i</a:t>
            </a:r>
            <a:r>
              <a:rPr lang="en-US" sz="1600">
                <a:cs typeface="Arial" charset="0"/>
              </a:rPr>
              <a:t>-y</a:t>
            </a:r>
            <a:r>
              <a:rPr lang="en-US" sz="1600" baseline="-25000">
                <a:cs typeface="Arial" charset="0"/>
              </a:rPr>
              <a:t>0</a:t>
            </a:r>
            <a:r>
              <a:rPr lang="en-US" sz="1600">
                <a:cs typeface="Arial" charset="0"/>
              </a:rPr>
              <a:t>)</a:t>
            </a:r>
            <a:r>
              <a:rPr lang="en-US" sz="1600" baseline="30000">
                <a:cs typeface="Arial" charset="0"/>
              </a:rPr>
              <a:t>2</a:t>
            </a:r>
            <a:endParaRPr lang="el-GR" sz="1600" baseline="30000">
              <a:cs typeface="Arial" charset="0"/>
            </a:endParaRPr>
          </a:p>
        </p:txBody>
      </p:sp>
      <p:sp>
        <p:nvSpPr>
          <p:cNvPr id="28685" name="Text Box 22"/>
          <p:cNvSpPr txBox="1">
            <a:spLocks noChangeArrowheads="1"/>
          </p:cNvSpPr>
          <p:nvPr/>
        </p:nvSpPr>
        <p:spPr bwMode="auto">
          <a:xfrm>
            <a:off x="5105400" y="2667000"/>
            <a:ext cx="3732213" cy="336550"/>
          </a:xfrm>
          <a:prstGeom prst="rect">
            <a:avLst/>
          </a:prstGeom>
          <a:noFill/>
          <a:ln w="9525">
            <a:noFill/>
            <a:miter lim="800000"/>
            <a:headEnd/>
            <a:tailEnd/>
          </a:ln>
        </p:spPr>
        <p:txBody>
          <a:bodyPr wrap="none">
            <a:spAutoFit/>
          </a:bodyPr>
          <a:lstStyle/>
          <a:p>
            <a:r>
              <a:rPr lang="en-US" sz="1600"/>
              <a:t>and a set of corresponding time delays:</a:t>
            </a:r>
          </a:p>
        </p:txBody>
      </p:sp>
      <p:pic>
        <p:nvPicPr>
          <p:cNvPr id="28686" name="Picture 24" descr="tau1"/>
          <p:cNvPicPr>
            <a:picLocks noChangeAspect="1" noChangeArrowheads="1"/>
          </p:cNvPicPr>
          <p:nvPr/>
        </p:nvPicPr>
        <p:blipFill>
          <a:blip r:embed="rId5"/>
          <a:srcRect/>
          <a:stretch>
            <a:fillRect/>
          </a:stretch>
        </p:blipFill>
        <p:spPr bwMode="auto">
          <a:xfrm>
            <a:off x="6019800" y="3124200"/>
            <a:ext cx="1219200" cy="265113"/>
          </a:xfrm>
          <a:prstGeom prst="rect">
            <a:avLst/>
          </a:prstGeom>
          <a:noFill/>
          <a:ln w="9525">
            <a:noFill/>
            <a:miter lim="800000"/>
            <a:headEnd/>
            <a:tailEnd/>
          </a:ln>
        </p:spPr>
      </p:pic>
      <p:grpSp>
        <p:nvGrpSpPr>
          <p:cNvPr id="28687" name="Group 29"/>
          <p:cNvGrpSpPr>
            <a:grpSpLocks/>
          </p:cNvGrpSpPr>
          <p:nvPr/>
        </p:nvGrpSpPr>
        <p:grpSpPr bwMode="auto">
          <a:xfrm>
            <a:off x="5181600" y="3505200"/>
            <a:ext cx="3414713" cy="641350"/>
            <a:chOff x="3264" y="2400"/>
            <a:chExt cx="2151" cy="404"/>
          </a:xfrm>
        </p:grpSpPr>
        <p:sp>
          <p:nvSpPr>
            <p:cNvPr id="28690" name="Text Box 25"/>
            <p:cNvSpPr txBox="1">
              <a:spLocks noChangeArrowheads="1"/>
            </p:cNvSpPr>
            <p:nvPr/>
          </p:nvSpPr>
          <p:spPr bwMode="auto">
            <a:xfrm>
              <a:off x="3264" y="2400"/>
              <a:ext cx="906" cy="212"/>
            </a:xfrm>
            <a:prstGeom prst="rect">
              <a:avLst/>
            </a:prstGeom>
            <a:noFill/>
            <a:ln w="9525">
              <a:noFill/>
              <a:miter lim="800000"/>
              <a:headEnd/>
              <a:tailEnd/>
            </a:ln>
          </p:spPr>
          <p:txBody>
            <a:bodyPr wrap="none">
              <a:spAutoFit/>
            </a:bodyPr>
            <a:lstStyle/>
            <a:p>
              <a:r>
                <a:rPr lang="en-US" sz="1600"/>
                <a:t>Then for each</a:t>
              </a:r>
              <a:endParaRPr lang="en-US"/>
            </a:p>
          </p:txBody>
        </p:sp>
        <p:pic>
          <p:nvPicPr>
            <p:cNvPr id="28691" name="Picture 26" descr="tau1"/>
            <p:cNvPicPr>
              <a:picLocks noChangeAspect="1" noChangeArrowheads="1"/>
            </p:cNvPicPr>
            <p:nvPr/>
          </p:nvPicPr>
          <p:blipFill>
            <a:blip r:embed="rId5"/>
            <a:srcRect r="75000" b="-14970"/>
            <a:stretch>
              <a:fillRect/>
            </a:stretch>
          </p:blipFill>
          <p:spPr bwMode="auto">
            <a:xfrm>
              <a:off x="4176" y="2448"/>
              <a:ext cx="192" cy="192"/>
            </a:xfrm>
            <a:prstGeom prst="rect">
              <a:avLst/>
            </a:prstGeom>
            <a:noFill/>
            <a:ln w="9525">
              <a:noFill/>
              <a:miter lim="800000"/>
              <a:headEnd/>
              <a:tailEnd/>
            </a:ln>
          </p:spPr>
        </p:pic>
        <p:sp>
          <p:nvSpPr>
            <p:cNvPr id="28692" name="Text Box 27"/>
            <p:cNvSpPr txBox="1">
              <a:spLocks noChangeArrowheads="1"/>
            </p:cNvSpPr>
            <p:nvPr/>
          </p:nvSpPr>
          <p:spPr bwMode="auto">
            <a:xfrm>
              <a:off x="4368" y="2400"/>
              <a:ext cx="777" cy="212"/>
            </a:xfrm>
            <a:prstGeom prst="rect">
              <a:avLst/>
            </a:prstGeom>
            <a:noFill/>
            <a:ln w="9525">
              <a:noFill/>
              <a:miter lim="800000"/>
              <a:headEnd/>
              <a:tailEnd/>
            </a:ln>
          </p:spPr>
          <p:txBody>
            <a:bodyPr wrap="none">
              <a:spAutoFit/>
            </a:bodyPr>
            <a:lstStyle/>
            <a:p>
              <a:r>
                <a:rPr lang="en-US" sz="1600"/>
                <a:t>we average</a:t>
              </a:r>
            </a:p>
          </p:txBody>
        </p:sp>
        <p:sp>
          <p:nvSpPr>
            <p:cNvPr id="28693" name="Text Box 28"/>
            <p:cNvSpPr txBox="1">
              <a:spLocks noChangeArrowheads="1"/>
            </p:cNvSpPr>
            <p:nvPr/>
          </p:nvSpPr>
          <p:spPr bwMode="auto">
            <a:xfrm>
              <a:off x="3264" y="2592"/>
              <a:ext cx="2151" cy="212"/>
            </a:xfrm>
            <a:prstGeom prst="rect">
              <a:avLst/>
            </a:prstGeom>
            <a:noFill/>
            <a:ln w="9525">
              <a:noFill/>
              <a:miter lim="800000"/>
              <a:headEnd/>
              <a:tailEnd/>
            </a:ln>
          </p:spPr>
          <p:txBody>
            <a:bodyPr wrap="none">
              <a:spAutoFit/>
            </a:bodyPr>
            <a:lstStyle/>
            <a:p>
              <a:r>
                <a:rPr lang="en-US" sz="1600"/>
                <a:t>displacements from all tracked BPs.</a:t>
              </a:r>
            </a:p>
          </p:txBody>
        </p:sp>
      </p:grpSp>
      <p:sp>
        <p:nvSpPr>
          <p:cNvPr id="28688" name="Text Box 30"/>
          <p:cNvSpPr txBox="1">
            <a:spLocks noChangeArrowheads="1"/>
          </p:cNvSpPr>
          <p:nvPr/>
        </p:nvSpPr>
        <p:spPr bwMode="auto">
          <a:xfrm>
            <a:off x="5257800" y="4419600"/>
            <a:ext cx="3924300" cy="336550"/>
          </a:xfrm>
          <a:prstGeom prst="rect">
            <a:avLst/>
          </a:prstGeom>
          <a:noFill/>
          <a:ln w="9525">
            <a:noFill/>
            <a:miter lim="800000"/>
            <a:headEnd/>
            <a:tailEnd/>
          </a:ln>
        </p:spPr>
        <p:txBody>
          <a:bodyPr wrap="none">
            <a:spAutoFit/>
          </a:bodyPr>
          <a:lstStyle/>
          <a:p>
            <a:r>
              <a:rPr lang="en-US" sz="1600"/>
              <a:t>We thus obtain Displacement Spectrum:  </a:t>
            </a:r>
          </a:p>
        </p:txBody>
      </p:sp>
      <p:pic>
        <p:nvPicPr>
          <p:cNvPr id="28689" name="Picture 31" descr="Spec-Formu"/>
          <p:cNvPicPr>
            <a:picLocks noChangeAspect="1" noChangeArrowheads="1"/>
          </p:cNvPicPr>
          <p:nvPr/>
        </p:nvPicPr>
        <p:blipFill>
          <a:blip r:embed="rId6"/>
          <a:srcRect/>
          <a:stretch>
            <a:fillRect/>
          </a:stretch>
        </p:blipFill>
        <p:spPr bwMode="auto">
          <a:xfrm>
            <a:off x="5791200" y="4953000"/>
            <a:ext cx="2495550" cy="695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4" descr="Fig01_Del"/>
          <p:cNvPicPr>
            <a:picLocks noChangeAspect="1" noChangeArrowheads="1"/>
          </p:cNvPicPr>
          <p:nvPr/>
        </p:nvPicPr>
        <p:blipFill>
          <a:blip r:embed="rId2"/>
          <a:srcRect/>
          <a:stretch>
            <a:fillRect/>
          </a:stretch>
        </p:blipFill>
        <p:spPr bwMode="auto">
          <a:xfrm>
            <a:off x="1698625" y="763588"/>
            <a:ext cx="5480050" cy="5322887"/>
          </a:xfrm>
          <a:prstGeom prst="rect">
            <a:avLst/>
          </a:prstGeom>
          <a:noFill/>
          <a:ln w="9525">
            <a:noFill/>
            <a:miter lim="800000"/>
            <a:headEnd/>
            <a:tailEnd/>
          </a:ln>
        </p:spPr>
      </p:pic>
      <p:sp>
        <p:nvSpPr>
          <p:cNvPr id="30722" name="Text Box 5"/>
          <p:cNvSpPr txBox="1">
            <a:spLocks noChangeArrowheads="1"/>
          </p:cNvSpPr>
          <p:nvPr/>
        </p:nvSpPr>
        <p:spPr bwMode="auto">
          <a:xfrm>
            <a:off x="2028825" y="307975"/>
            <a:ext cx="4840288" cy="457200"/>
          </a:xfrm>
          <a:prstGeom prst="rect">
            <a:avLst/>
          </a:prstGeom>
          <a:noFill/>
          <a:ln w="9525">
            <a:noFill/>
            <a:miter lim="800000"/>
            <a:headEnd/>
            <a:tailEnd/>
          </a:ln>
        </p:spPr>
        <p:txBody>
          <a:bodyPr wrap="none">
            <a:spAutoFit/>
          </a:bodyPr>
          <a:lstStyle/>
          <a:p>
            <a:r>
              <a:rPr lang="en-US" b="1">
                <a:latin typeface="Times New Roman" pitchFamily="18" charset="0"/>
              </a:rPr>
              <a:t>Diffusivity: Displacement Spectrum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jit_admin_template_a">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ITC Stone Sans Std Semibold"/>
        <a:ea typeface="ＭＳ Ｐゴシック"/>
        <a:cs typeface=""/>
      </a:majorFont>
      <a:minorFont>
        <a:latin typeface="ITC Stone Sans Std Semibol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CF1E21"/>
    </a:lt1>
    <a:dk2>
      <a:srgbClr val="000000"/>
    </a:dk2>
    <a:lt2>
      <a:srgbClr val="808080"/>
    </a:lt2>
    <a:accent1>
      <a:srgbClr val="BBE0E3"/>
    </a:accent1>
    <a:accent2>
      <a:srgbClr val="333399"/>
    </a:accent2>
    <a:accent3>
      <a:srgbClr val="E4ABAB"/>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njit_admin_template_a</Template>
  <TotalTime>12047</TotalTime>
  <Words>379</Words>
  <Application>Microsoft Office PowerPoint</Application>
  <PresentationFormat>On-screen Show (4:3)</PresentationFormat>
  <Paragraphs>62</Paragraphs>
  <Slides>13</Slides>
  <Notes>9</Notes>
  <HiddenSlides>0</HiddenSlides>
  <MMClips>1</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13</vt:i4>
      </vt:variant>
    </vt:vector>
  </HeadingPairs>
  <TitlesOfParts>
    <vt:vector size="18" baseType="lpstr">
      <vt:lpstr>Arial</vt:lpstr>
      <vt:lpstr>ＭＳ Ｐゴシック</vt:lpstr>
      <vt:lpstr>ITC Stone Sans Std Semibold</vt:lpstr>
      <vt:lpstr>Times New Roman</vt:lpstr>
      <vt:lpstr>njit_admin_template_a</vt:lpstr>
      <vt:lpstr>Slide 1</vt:lpstr>
      <vt:lpstr>New View on Quiet Sun Photospheric Dynamics Offered by NST Data </vt:lpstr>
      <vt:lpstr>Slide 3</vt:lpstr>
      <vt:lpstr>Slide 4</vt:lpstr>
      <vt:lpstr>Slide 5</vt:lpstr>
      <vt:lpstr>Slide 6</vt:lpstr>
      <vt:lpstr>Slide 7</vt:lpstr>
      <vt:lpstr>Slide 8</vt:lpstr>
      <vt:lpstr>Slide 9</vt:lpstr>
      <vt:lpstr>Slide Title Here</vt:lpstr>
      <vt:lpstr>Slide 11</vt:lpstr>
      <vt:lpstr>Slide 12</vt:lpstr>
      <vt:lpstr>Main Results from the NST data</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dc:creator>
  <cp:lastModifiedBy>HSS</cp:lastModifiedBy>
  <cp:revision>49</cp:revision>
  <dcterms:created xsi:type="dcterms:W3CDTF">2011-05-24T15:12:42Z</dcterms:created>
  <dcterms:modified xsi:type="dcterms:W3CDTF">2011-06-11T22:36:10Z</dcterms:modified>
</cp:coreProperties>
</file>